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 id="264" r:id="rId14"/>
    <p:sldId id="279" r:id="rId15"/>
    <p:sldId id="270" r:id="rId16"/>
    <p:sldId id="271" r:id="rId17"/>
    <p:sldId id="272" r:id="rId18"/>
    <p:sldId id="287" r:id="rId19"/>
    <p:sldId id="280" r:id="rId20"/>
    <p:sldId id="276" r:id="rId21"/>
    <p:sldId id="286" r:id="rId22"/>
    <p:sldId id="289" r:id="rId23"/>
    <p:sldId id="290" r:id="rId24"/>
    <p:sldId id="291" r:id="rId25"/>
    <p:sldId id="292" r:id="rId26"/>
    <p:sldId id="293" r:id="rId27"/>
    <p:sldId id="294" r:id="rId28"/>
    <p:sldId id="298" r:id="rId29"/>
    <p:sldId id="302" r:id="rId30"/>
    <p:sldId id="299" r:id="rId31"/>
    <p:sldId id="300" r:id="rId32"/>
    <p:sldId id="30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196" autoAdjust="0"/>
  </p:normalViewPr>
  <p:slideViewPr>
    <p:cSldViewPr snapToGrid="0">
      <p:cViewPr varScale="1">
        <p:scale>
          <a:sx n="81" d="100"/>
          <a:sy n="81" d="100"/>
        </p:scale>
        <p:origin x="725" y="62"/>
      </p:cViewPr>
      <p:guideLst/>
    </p:cSldViewPr>
  </p:slideViewPr>
  <p:outlineViewPr>
    <p:cViewPr>
      <p:scale>
        <a:sx n="33" d="100"/>
        <a:sy n="33" d="100"/>
      </p:scale>
      <p:origin x="0" y="-1071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0" i="0" u="none" strike="noStrike" kern="1200" spc="0" baseline="0">
                <a:solidFill>
                  <a:schemeClr val="lt1"/>
                </a:solidFill>
                <a:latin typeface="+mn-lt"/>
                <a:ea typeface="+mn-ea"/>
                <a:cs typeface="+mn-cs"/>
              </a:defRPr>
            </a:pPr>
            <a:r>
              <a:rPr lang="en-IN">
                <a:solidFill>
                  <a:schemeClr val="lt1"/>
                </a:solidFill>
                <a:latin typeface="+mn-lt"/>
                <a:ea typeface="+mn-ea"/>
                <a:cs typeface="+mn-cs"/>
              </a:rPr>
              <a:t>Minimum</a:t>
            </a:r>
          </a:p>
        </c:rich>
      </c:tx>
      <c:layout>
        <c:manualLayout>
          <c:xMode val="edge"/>
          <c:yMode val="edge"/>
          <c:x val="0.44895833333333302"/>
          <c:y val="6.4793863404773402E-2"/>
        </c:manualLayout>
      </c:layout>
      <c:overlay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a:extrusionClr>
            <a:srgbClr val="FFFFFF"/>
          </a:extrusionClr>
          <a:contourClr>
            <a:srgbClr val="FFFFFF"/>
          </a:contourClr>
        </a:sp3d>
      </c:spPr>
      <c:txPr>
        <a:bodyPr rot="0" spcFirstLastPara="0" vertOverflow="ellipsis" vert="horz" wrap="square" anchor="ctr" anchorCtr="1"/>
        <a:lstStyle/>
        <a:p>
          <a:pPr defTabSz="914400">
            <a:defRPr lang="en-US" sz="1400" b="0" i="0" u="none" strike="noStrike" kern="1200" spc="0" baseline="0">
              <a:solidFill>
                <a:schemeClr val="lt1"/>
              </a:solidFill>
              <a:latin typeface="+mn-lt"/>
              <a:ea typeface="+mn-ea"/>
              <a:cs typeface="+mn-cs"/>
            </a:defRPr>
          </a:pPr>
          <a:endParaRPr lang="en-US"/>
        </a:p>
      </c:txPr>
    </c:title>
    <c:autoTitleDeleted val="0"/>
    <c:plotArea>
      <c:layout>
        <c:manualLayout>
          <c:layoutTarget val="inner"/>
          <c:xMode val="edge"/>
          <c:yMode val="edge"/>
          <c:x val="8.6055555555555593E-2"/>
          <c:y val="0.27129629629629598"/>
          <c:w val="0.89338888888888901"/>
          <c:h val="0.65"/>
        </c:manualLayout>
      </c:layout>
      <c:barChart>
        <c:barDir val="col"/>
        <c:grouping val="clustered"/>
        <c:varyColors val="0"/>
        <c:ser>
          <c:idx val="0"/>
          <c:order val="0"/>
          <c:tx>
            <c:strRef>
              <c:f>[Book1]Sheet1!$A$10</c:f>
              <c:strCache>
                <c:ptCount val="1"/>
                <c:pt idx="0">
                  <c:v>Minimum</c:v>
                </c:pt>
              </c:strCache>
            </c:strRef>
          </c:tx>
          <c:spPr>
            <a:solidFill>
              <a:schemeClr val="accent1"/>
            </a:solidFill>
            <a:ln>
              <a:noFill/>
            </a:ln>
            <a:effectLst/>
          </c:spPr>
          <c:invertIfNegative val="0"/>
          <c:cat>
            <c:multiLvlStrRef>
              <c:f>[Book1]Sheet1!$B$8:$D$9</c:f>
              <c:multiLvlStrCache>
                <c:ptCount val="3"/>
                <c:lvl>
                  <c:pt idx="0">
                    <c:v>3-Fins Propeller</c:v>
                  </c:pt>
                  <c:pt idx="1">
                    <c:v>4-Fins Propeller</c:v>
                  </c:pt>
                  <c:pt idx="2">
                    <c:v>5-Fins Propeller</c:v>
                  </c:pt>
                </c:lvl>
                <c:lvl/>
              </c:multiLvlStrCache>
            </c:multiLvlStrRef>
          </c:cat>
          <c:val>
            <c:numRef>
              <c:f>[Book1]Sheet1!$B$10:$D$10</c:f>
              <c:numCache>
                <c:formatCode>General</c:formatCode>
                <c:ptCount val="3"/>
                <c:pt idx="0">
                  <c:v>-408.4</c:v>
                </c:pt>
                <c:pt idx="1">
                  <c:v>-345.2</c:v>
                </c:pt>
                <c:pt idx="2">
                  <c:v>-395.4</c:v>
                </c:pt>
              </c:numCache>
            </c:numRef>
          </c:val>
          <c:extLst>
            <c:ext xmlns:c16="http://schemas.microsoft.com/office/drawing/2014/chart" uri="{C3380CC4-5D6E-409C-BE32-E72D297353CC}">
              <c16:uniqueId val="{00000000-6FEB-4EB1-A9E8-0C30AF6D8A2B}"/>
            </c:ext>
          </c:extLst>
        </c:ser>
        <c:dLbls>
          <c:showLegendKey val="0"/>
          <c:showVal val="0"/>
          <c:showCatName val="0"/>
          <c:showSerName val="0"/>
          <c:showPercent val="0"/>
          <c:showBubbleSize val="0"/>
        </c:dLbls>
        <c:gapWidth val="219"/>
        <c:overlap val="-27"/>
        <c:axId val="106103429"/>
        <c:axId val="406662485"/>
      </c:barChart>
      <c:catAx>
        <c:axId val="106103429"/>
        <c:scaling>
          <c:orientation val="minMax"/>
        </c:scaling>
        <c:delete val="0"/>
        <c:axPos val="b"/>
        <c:numFmt formatCode="General" sourceLinked="0"/>
        <c:majorTickMark val="none"/>
        <c:minorTickMark val="none"/>
        <c:tickLblPos val="nextTo"/>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406662485"/>
        <c:crosses val="autoZero"/>
        <c:auto val="1"/>
        <c:lblAlgn val="ctr"/>
        <c:lblOffset val="100"/>
        <c:noMultiLvlLbl val="0"/>
      </c:catAx>
      <c:valAx>
        <c:axId val="40666248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06103429"/>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0" i="0" u="none" strike="noStrike" kern="1200" spc="0" baseline="0">
                <a:solidFill>
                  <a:schemeClr val="lt1"/>
                </a:solidFill>
                <a:latin typeface="+mn-lt"/>
                <a:ea typeface="+mn-ea"/>
                <a:cs typeface="+mn-cs"/>
              </a:defRPr>
            </a:pPr>
            <a:r>
              <a:rPr lang="en-IN">
                <a:solidFill>
                  <a:schemeClr val="lt1"/>
                </a:solidFill>
                <a:latin typeface="+mn-lt"/>
                <a:ea typeface="+mn-ea"/>
                <a:cs typeface="+mn-cs"/>
              </a:rPr>
              <a:t>Maximum</a:t>
            </a:r>
          </a:p>
        </c:rich>
      </c:tx>
      <c:overlay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a:extrusionClr>
            <a:srgbClr val="FFFFFF"/>
          </a:extrusionClr>
          <a:contourClr>
            <a:srgbClr val="FFFFFF"/>
          </a:contourClr>
        </a:sp3d>
      </c:spPr>
      <c:txPr>
        <a:bodyPr rot="0" spcFirstLastPara="0" vertOverflow="ellipsis" vert="horz" wrap="square" anchor="ctr" anchorCtr="1"/>
        <a:lstStyle/>
        <a:p>
          <a:pPr defTabSz="914400">
            <a:defRPr lang="en-US" sz="1400" b="0" i="0" u="none" strike="noStrike" kern="1200" spc="0" baseline="0">
              <a:solidFill>
                <a:schemeClr val="lt1"/>
              </a:solidFill>
              <a:latin typeface="+mn-lt"/>
              <a:ea typeface="+mn-ea"/>
              <a:cs typeface="+mn-cs"/>
            </a:defRPr>
          </a:pPr>
          <a:endParaRPr lang="en-US"/>
        </a:p>
      </c:txPr>
    </c:title>
    <c:autoTitleDeleted val="0"/>
    <c:plotArea>
      <c:layout/>
      <c:barChart>
        <c:barDir val="col"/>
        <c:grouping val="clustered"/>
        <c:varyColors val="0"/>
        <c:ser>
          <c:idx val="0"/>
          <c:order val="0"/>
          <c:tx>
            <c:strRef>
              <c:f>[Book1]Sheet1!$A$4</c:f>
              <c:strCache>
                <c:ptCount val="1"/>
                <c:pt idx="0">
                  <c:v>Maximum</c:v>
                </c:pt>
              </c:strCache>
            </c:strRef>
          </c:tx>
          <c:spPr>
            <a:solidFill>
              <a:schemeClr val="accent2"/>
            </a:solidFill>
            <a:ln>
              <a:noFill/>
            </a:ln>
            <a:effectLst/>
            <a:sp3d>
              <a:extrusionClr>
                <a:srgbClr val="FFFFFF"/>
              </a:extrusionClr>
              <a:contourClr>
                <a:srgbClr val="FFFFFF"/>
              </a:contourClr>
            </a:sp3d>
          </c:spPr>
          <c:invertIfNegative val="0"/>
          <c:cat>
            <c:multiLvlStrRef>
              <c:f>[Book1]Sheet1!$B$2:$D$3</c:f>
              <c:multiLvlStrCache>
                <c:ptCount val="3"/>
                <c:lvl>
                  <c:pt idx="0">
                    <c:v>3-Fins Propeller</c:v>
                  </c:pt>
                  <c:pt idx="1">
                    <c:v>4-Fins Propeller</c:v>
                  </c:pt>
                  <c:pt idx="2">
                    <c:v>5-Fins Propeller</c:v>
                  </c:pt>
                </c:lvl>
                <c:lvl/>
              </c:multiLvlStrCache>
            </c:multiLvlStrRef>
          </c:cat>
          <c:val>
            <c:numRef>
              <c:f>[Book1]Sheet1!$B$4:$D$4</c:f>
              <c:numCache>
                <c:formatCode>General</c:formatCode>
                <c:ptCount val="3"/>
                <c:pt idx="0">
                  <c:v>126.5</c:v>
                </c:pt>
                <c:pt idx="1">
                  <c:v>130</c:v>
                </c:pt>
                <c:pt idx="2">
                  <c:v>102.9</c:v>
                </c:pt>
              </c:numCache>
            </c:numRef>
          </c:val>
          <c:extLst>
            <c:ext xmlns:c16="http://schemas.microsoft.com/office/drawing/2014/chart" uri="{C3380CC4-5D6E-409C-BE32-E72D297353CC}">
              <c16:uniqueId val="{00000000-2E3F-4BA0-8CCE-8DD307F1D2FD}"/>
            </c:ext>
          </c:extLst>
        </c:ser>
        <c:dLbls>
          <c:showLegendKey val="0"/>
          <c:showVal val="0"/>
          <c:showCatName val="0"/>
          <c:showSerName val="0"/>
          <c:showPercent val="0"/>
          <c:showBubbleSize val="0"/>
        </c:dLbls>
        <c:gapWidth val="219"/>
        <c:overlap val="-27"/>
        <c:axId val="214403324"/>
        <c:axId val="556204934"/>
      </c:barChart>
      <c:catAx>
        <c:axId val="21440332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556204934"/>
        <c:crosses val="autoZero"/>
        <c:auto val="1"/>
        <c:lblAlgn val="ctr"/>
        <c:lblOffset val="100"/>
        <c:noMultiLvlLbl val="0"/>
      </c:catAx>
      <c:valAx>
        <c:axId val="55620493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214403324"/>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[Book1]Sheet1!$A$4</c:f>
              <c:strCache>
                <c:ptCount val="1"/>
                <c:pt idx="0">
                  <c:v>Maximum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a:extrusionClr>
                <a:srgbClr val="FFFFFF"/>
              </a:extrusionClr>
              <a:contourClr>
                <a:srgbClr val="FFFFFF"/>
              </a:contourClr>
            </a:sp3d>
          </c:spPr>
          <c:invertIfNegative val="0"/>
          <c:cat>
            <c:multiLvlStrRef>
              <c:f>[Book1]Sheet1!$B$2:$D$3</c:f>
              <c:multiLvlStrCache>
                <c:ptCount val="3"/>
                <c:lvl>
                  <c:pt idx="0">
                    <c:v>3-Fins Propeller</c:v>
                  </c:pt>
                  <c:pt idx="1">
                    <c:v>4-Fins Propeller</c:v>
                  </c:pt>
                  <c:pt idx="2">
                    <c:v>5-Fins Propeller</c:v>
                  </c:pt>
                </c:lvl>
                <c:lvl/>
              </c:multiLvlStrCache>
            </c:multiLvlStrRef>
          </c:cat>
          <c:val>
            <c:numRef>
              <c:f>[Book1]Sheet1!$B$4:$D$4</c:f>
              <c:numCache>
                <c:formatCode>General</c:formatCode>
                <c:ptCount val="3"/>
                <c:pt idx="0">
                  <c:v>47.23</c:v>
                </c:pt>
                <c:pt idx="1">
                  <c:v>46.41</c:v>
                </c:pt>
                <c:pt idx="2">
                  <c:v>46.58</c:v>
                </c:pt>
              </c:numCache>
            </c:numRef>
          </c:val>
          <c:extLst>
            <c:ext xmlns:c16="http://schemas.microsoft.com/office/drawing/2014/chart" uri="{C3380CC4-5D6E-409C-BE32-E72D297353CC}">
              <c16:uniqueId val="{00000000-53C3-4CBE-9045-16B5346C8BFB}"/>
            </c:ext>
          </c:extLst>
        </c:ser>
        <c:dLbls>
          <c:showLegendKey val="0"/>
          <c:showVal val="0"/>
          <c:showCatName val="0"/>
          <c:showSerName val="0"/>
          <c:showPercent val="0"/>
          <c:showBubbleSize val="0"/>
        </c:dLbls>
        <c:gapWidth val="219"/>
        <c:overlap val="-27"/>
        <c:axId val="294129644"/>
        <c:axId val="455910094"/>
      </c:barChart>
      <c:catAx>
        <c:axId val="29412964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455910094"/>
        <c:crosses val="autoZero"/>
        <c:auto val="1"/>
        <c:lblAlgn val="ctr"/>
        <c:lblOffset val="100"/>
        <c:noMultiLvlLbl val="0"/>
      </c:catAx>
      <c:valAx>
        <c:axId val="45591009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294129644"/>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[Book1]Sheet1!$A$10</c:f>
              <c:strCache>
                <c:ptCount val="1"/>
                <c:pt idx="0">
                  <c:v>Minimum</c:v>
                </c:pt>
              </c:strCache>
            </c:strRef>
          </c:tx>
          <c:spPr>
            <a:solidFill>
              <a:schemeClr val="accent1"/>
            </a:solidFill>
            <a:ln>
              <a:noFill/>
            </a:ln>
            <a:effectLst/>
          </c:spPr>
          <c:invertIfNegative val="0"/>
          <c:cat>
            <c:multiLvlStrRef>
              <c:f>[Book1]Sheet1!$B$8:$D$9</c:f>
              <c:multiLvlStrCache>
                <c:ptCount val="3"/>
                <c:lvl>
                  <c:pt idx="0">
                    <c:v>3-Fins Propeller</c:v>
                  </c:pt>
                  <c:pt idx="1">
                    <c:v>4-Fins Propeller</c:v>
                  </c:pt>
                  <c:pt idx="2">
                    <c:v>5-Fins Propeller</c:v>
                  </c:pt>
                </c:lvl>
                <c:lvl/>
              </c:multiLvlStrCache>
            </c:multiLvlStrRef>
          </c:cat>
          <c:val>
            <c:numRef>
              <c:f>[Book1]Sheet1!$B$10:$D$10</c:f>
              <c:numCache>
                <c:formatCode>General</c:formatCode>
                <c:ptCount val="3"/>
                <c:pt idx="0">
                  <c:v>8.3729999999999999E-2</c:v>
                </c:pt>
                <c:pt idx="1">
                  <c:v>0.1</c:v>
                </c:pt>
                <c:pt idx="2">
                  <c:v>2.5530000000000001E-2</c:v>
                </c:pt>
              </c:numCache>
            </c:numRef>
          </c:val>
          <c:extLst>
            <c:ext xmlns:c16="http://schemas.microsoft.com/office/drawing/2014/chart" uri="{C3380CC4-5D6E-409C-BE32-E72D297353CC}">
              <c16:uniqueId val="{00000000-5B80-44FD-82F3-64105713C82C}"/>
            </c:ext>
          </c:extLst>
        </c:ser>
        <c:dLbls>
          <c:showLegendKey val="0"/>
          <c:showVal val="0"/>
          <c:showCatName val="0"/>
          <c:showSerName val="0"/>
          <c:showPercent val="0"/>
          <c:showBubbleSize val="0"/>
        </c:dLbls>
        <c:gapWidth val="219"/>
        <c:overlap val="-27"/>
        <c:axId val="687855026"/>
        <c:axId val="276871015"/>
      </c:barChart>
      <c:catAx>
        <c:axId val="68785502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276871015"/>
        <c:crosses val="autoZero"/>
        <c:auto val="1"/>
        <c:lblAlgn val="ctr"/>
        <c:lblOffset val="100"/>
        <c:noMultiLvlLbl val="0"/>
      </c:catAx>
      <c:valAx>
        <c:axId val="2768710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68785502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C6CA0-9A2F-4812-838C-AE7DDA1A6851}" type="datetimeFigureOut">
              <a:rPr lang="en-IN" smtClean="0"/>
              <a:t>09-04-2024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E47B0-4838-4C95-88BA-E87C8991E9C8}" type="slidenum">
              <a:rPr lang="en-IN" smtClean="0"/>
              <a:t>‹#›</a:t>
            </a:fld>
            <a:endParaRPr lang="en-IN"/>
          </a:p>
        </p:txBody>
      </p:sp>
    </p:spTree>
    <p:extLst>
      <p:ext uri="{BB962C8B-B14F-4D97-AF65-F5344CB8AC3E}">
        <p14:creationId xmlns:p14="http://schemas.microsoft.com/office/powerpoint/2010/main" val="2496230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E47B0-4838-4C95-88BA-E87C8991E9C8}" type="slidenum">
              <a:rPr lang="en-IN" smtClean="0"/>
              <a:t>32</a:t>
            </a:fld>
            <a:endParaRPr lang="en-IN"/>
          </a:p>
        </p:txBody>
      </p:sp>
    </p:spTree>
    <p:extLst>
      <p:ext uri="{BB962C8B-B14F-4D97-AF65-F5344CB8AC3E}">
        <p14:creationId xmlns:p14="http://schemas.microsoft.com/office/powerpoint/2010/main" val="1564592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824C93-498B-4E25-BDCE-BE669A16C5AE}"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F0E317-D533-410F-ACC7-C8E22E578F0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824C93-498B-4E25-BDCE-BE669A16C5AE}"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F0E317-D533-410F-ACC7-C8E22E578F0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824C93-498B-4E25-BDCE-BE669A16C5AE}"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F0E317-D533-410F-ACC7-C8E22E578F0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824C93-498B-4E25-BDCE-BE669A16C5AE}"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F0E317-D533-410F-ACC7-C8E22E578F0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824C93-498B-4E25-BDCE-BE669A16C5AE}"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F0E317-D533-410F-ACC7-C8E22E578F0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824C93-498B-4E25-BDCE-BE669A16C5AE}"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F0E317-D533-410F-ACC7-C8E22E578F0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824C93-498B-4E25-BDCE-BE669A16C5AE}" type="datetimeFigureOut">
              <a:rPr lang="en-US" smtClean="0"/>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F0E317-D533-410F-ACC7-C8E22E578F0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824C93-498B-4E25-BDCE-BE669A16C5AE}" type="datetimeFigureOut">
              <a:rPr lang="en-US" smtClean="0"/>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F0E317-D533-410F-ACC7-C8E22E578F0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24C93-498B-4E25-BDCE-BE669A16C5AE}" type="datetimeFigureOut">
              <a:rPr lang="en-US" smtClean="0"/>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F0E317-D533-410F-ACC7-C8E22E578F0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824C93-498B-4E25-BDCE-BE669A16C5AE}"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F0E317-D533-410F-ACC7-C8E22E578F0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824C93-498B-4E25-BDCE-BE669A16C5AE}"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F0E317-D533-410F-ACC7-C8E22E578F0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24C93-498B-4E25-BDCE-BE669A16C5AE}" type="datetimeFigureOut">
              <a:rPr lang="en-US" smtClean="0"/>
              <a:t>4/9/2024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F0E317-D533-410F-ACC7-C8E22E578F0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4210" y="1794729"/>
            <a:ext cx="8534400" cy="1634271"/>
          </a:xfrm>
        </p:spPr>
        <p:txBody>
          <a:bodyPr>
            <a:normAutofit fontScale="90000"/>
          </a:bodyPr>
          <a:lstStyle/>
          <a:p>
            <a:r>
              <a:rPr lang="en-US" b="1" dirty="0">
                <a:ln w="22225">
                  <a:solidFill>
                    <a:schemeClr val="accent2"/>
                  </a:solidFill>
                  <a:prstDash val="solid"/>
                </a:ln>
                <a:solidFill>
                  <a:schemeClr val="accent2"/>
                </a:solidFill>
              </a:rPr>
              <a:t>Co</a:t>
            </a:r>
            <a:r>
              <a:rPr lang="en-US" sz="5400" b="1" dirty="0">
                <a:ln w="22225">
                  <a:solidFill>
                    <a:schemeClr val="accent2"/>
                  </a:solidFill>
                  <a:prstDash val="solid"/>
                </a:ln>
                <a:solidFill>
                  <a:schemeClr val="accent2"/>
                </a:solidFill>
              </a:rPr>
              <a:t>mputational Fluid Dynamics(CFD) Of a Propeller</a:t>
            </a:r>
            <a:endParaRPr lang="en-US" sz="5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753" y="4022566"/>
            <a:ext cx="2182267" cy="2182267"/>
          </a:xfrm>
          <a:prstGeom prst="rect">
            <a:avLst/>
          </a:prstGeom>
        </p:spPr>
      </p:pic>
      <p:sp>
        <p:nvSpPr>
          <p:cNvPr id="11" name="TextBox 10"/>
          <p:cNvSpPr txBox="1"/>
          <p:nvPr/>
        </p:nvSpPr>
        <p:spPr>
          <a:xfrm>
            <a:off x="1524000" y="291644"/>
            <a:ext cx="8927431" cy="1846659"/>
          </a:xfrm>
          <a:prstGeom prst="rect">
            <a:avLst/>
          </a:prstGeom>
          <a:noFill/>
        </p:spPr>
        <p:txBody>
          <a:bodyPr wrap="square">
            <a:spAutoFit/>
          </a:bodyPr>
          <a:lstStyle/>
          <a:p>
            <a:pPr algn="ctr"/>
            <a:r>
              <a:rPr lang="en-IN" sz="3600" b="1" dirty="0">
                <a:ln w="9525">
                  <a:noFill/>
                  <a:prstDash val="solid"/>
                </a:ln>
                <a:solidFill>
                  <a:schemeClr val="tx1"/>
                </a:solidFill>
                <a:effectLst>
                  <a:outerShdw blurRad="12700" dist="38100" dir="2700000" algn="tl" rotWithShape="0">
                    <a:schemeClr val="bg1">
                      <a:lumMod val="50000"/>
                      <a:lumMod val="50000"/>
                    </a:schemeClr>
                  </a:outerShdw>
                </a:effectLst>
                <a:latin typeface="Times New Roman" panose="02020603050405020304" pitchFamily="18" charset="0"/>
                <a:ea typeface="Calibri" panose="020F0502020204030204" pitchFamily="34" charset="0"/>
                <a:cs typeface="Times New Roman" panose="02020603050405020304" pitchFamily="18" charset="0"/>
                <a:sym typeface="+mn-ea"/>
              </a:rPr>
              <a:t>RAGHU ENGINEERING COLLEGE</a:t>
            </a:r>
            <a:r>
              <a:rPr lang="en-IN" sz="3600" b="1" dirty="0">
                <a:ln w="9525">
                  <a:solidFill>
                    <a:schemeClr val="tx1"/>
                  </a:solidFill>
                  <a:prstDash val="solid"/>
                </a:ln>
                <a:solidFill>
                  <a:schemeClr val="tx1"/>
                </a:solidFill>
                <a:effectLst>
                  <a:outerShdw blurRad="12700" dist="38100" dir="2700000" algn="tl" rotWithShape="0">
                    <a:schemeClr val="bg1">
                      <a:lumMod val="50000"/>
                      <a:lumMod val="50000"/>
                    </a:schemeClr>
                  </a:outerShdw>
                </a:effectLst>
                <a:latin typeface="Times New Roman" panose="02020603050405020304" pitchFamily="18" charset="0"/>
                <a:ea typeface="Calibri" panose="020F0502020204030204" pitchFamily="34" charset="0"/>
                <a:cs typeface="Times New Roman" panose="02020603050405020304" pitchFamily="18" charset="0"/>
                <a:sym typeface="+mn-ea"/>
              </a:rPr>
              <a:t> </a:t>
            </a:r>
          </a:p>
          <a:p>
            <a:pPr algn="ctr"/>
            <a:r>
              <a:rPr lang="en-IN" sz="2000" b="1" dirty="0">
                <a:effectLst/>
                <a:latin typeface="Times New Roman" panose="02020603050405020304" pitchFamily="18" charset="0"/>
                <a:ea typeface="Calibri" panose="020F0502020204030204" pitchFamily="34" charset="0"/>
                <a:cs typeface="Times New Roman" panose="02020603050405020304" pitchFamily="18" charset="0"/>
                <a:sym typeface="+mn-ea"/>
              </a:rPr>
              <a:t>(Autonomous)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IN" sz="1800" cap="all" dirty="0">
                <a:effectLst/>
                <a:latin typeface="Times New Roman" panose="02020603050405020304" pitchFamily="18" charset="0"/>
                <a:ea typeface="Calibri" panose="020F0502020204030204" pitchFamily="34" charset="0"/>
                <a:cs typeface="Times New Roman" panose="02020603050405020304" pitchFamily="18" charset="0"/>
                <a:sym typeface="+mn-ea"/>
              </a:rPr>
              <a:t>(</a:t>
            </a:r>
            <a:r>
              <a:rPr lang="en-IN" sz="2000" cap="all" dirty="0">
                <a:effectLst/>
                <a:latin typeface="Times New Roman" panose="02020603050405020304" pitchFamily="18" charset="0"/>
                <a:ea typeface="Calibri" panose="020F0502020204030204" pitchFamily="34" charset="0"/>
                <a:cs typeface="Times New Roman" panose="02020603050405020304" pitchFamily="18" charset="0"/>
                <a:sym typeface="+mn-ea"/>
              </a:rPr>
              <a:t>a</a:t>
            </a:r>
            <a:r>
              <a:rPr lang="en-IN" sz="2000" dirty="0">
                <a:effectLst/>
                <a:latin typeface="Times New Roman" panose="02020603050405020304" pitchFamily="18" charset="0"/>
                <a:ea typeface="Calibri" panose="020F0502020204030204" pitchFamily="34" charset="0"/>
                <a:cs typeface="Times New Roman" panose="02020603050405020304" pitchFamily="18" charset="0"/>
                <a:sym typeface="+mn-ea"/>
              </a:rPr>
              <a:t>pproved b</a:t>
            </a: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mn-ea"/>
              </a:rPr>
              <a:t>y AICTE, New Delhi &amp; Permanently Affiliated to JNTUK, Kakinada)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mn-ea"/>
              </a:rPr>
              <a:t>NBA and NAAC ‘A+’ grade accredited Institute.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2000" b="1" dirty="0">
              <a:ln w="9525">
                <a:solidFill>
                  <a:schemeClr val="tx1"/>
                </a:solidFill>
                <a:prstDash val="solid"/>
              </a:ln>
              <a:solidFill>
                <a:schemeClr val="tx1"/>
              </a:solidFill>
              <a:effectLst>
                <a:outerShdw blurRad="12700" dist="38100" dir="2700000" algn="tl" rotWithShape="0">
                  <a:schemeClr val="bg1">
                    <a:lumMod val="50000"/>
                    <a:lumMod val="50000"/>
                  </a:schemeClr>
                </a:outerShdw>
              </a:effectLst>
              <a:latin typeface="Times New Roman" panose="02020603050405020304" pitchFamily="18" charset="0"/>
              <a:ea typeface="Calibri" panose="020F0502020204030204" pitchFamily="34" charset="0"/>
              <a:cs typeface="Times New Roman" panose="02020603050405020304" pitchFamily="18" charset="0"/>
              <a:sym typeface="+mn-ea"/>
            </a:endParaRPr>
          </a:p>
        </p:txBody>
      </p:sp>
      <p:graphicFrame>
        <p:nvGraphicFramePr>
          <p:cNvPr id="12" name="Table 11"/>
          <p:cNvGraphicFramePr>
            <a:graphicFrameLocks noGrp="1"/>
          </p:cNvGraphicFramePr>
          <p:nvPr/>
        </p:nvGraphicFramePr>
        <p:xfrm>
          <a:off x="385011" y="3745832"/>
          <a:ext cx="4873247" cy="2736690"/>
        </p:xfrm>
        <a:graphic>
          <a:graphicData uri="http://schemas.openxmlformats.org/drawingml/2006/table">
            <a:tbl>
              <a:tblPr firstRow="1" bandRow="1">
                <a:tableStyleId>{21E4AEA4-8DFA-4A89-87EB-49C32662AFE0}</a:tableStyleId>
              </a:tblPr>
              <a:tblGrid>
                <a:gridCol w="687986">
                  <a:extLst>
                    <a:ext uri="{9D8B030D-6E8A-4147-A177-3AD203B41FA5}">
                      <a16:colId xmlns:a16="http://schemas.microsoft.com/office/drawing/2014/main" val="20000"/>
                    </a:ext>
                  </a:extLst>
                </a:gridCol>
                <a:gridCol w="2165295">
                  <a:extLst>
                    <a:ext uri="{9D8B030D-6E8A-4147-A177-3AD203B41FA5}">
                      <a16:colId xmlns:a16="http://schemas.microsoft.com/office/drawing/2014/main" val="20001"/>
                    </a:ext>
                  </a:extLst>
                </a:gridCol>
                <a:gridCol w="2019966">
                  <a:extLst>
                    <a:ext uri="{9D8B030D-6E8A-4147-A177-3AD203B41FA5}">
                      <a16:colId xmlns:a16="http://schemas.microsoft.com/office/drawing/2014/main" val="20002"/>
                    </a:ext>
                  </a:extLst>
                </a:gridCol>
              </a:tblGrid>
              <a:tr h="633570">
                <a:tc>
                  <a:txBody>
                    <a:bodyPr/>
                    <a:lstStyle/>
                    <a:p>
                      <a:r>
                        <a:rPr lang="en-IN" sz="1800" dirty="0"/>
                        <a:t>S</a:t>
                      </a:r>
                      <a:r>
                        <a:rPr lang="en-IN" dirty="0"/>
                        <a:t> N0</a:t>
                      </a:r>
                    </a:p>
                  </a:txBody>
                  <a:tcPr/>
                </a:tc>
                <a:tc>
                  <a:txBody>
                    <a:bodyPr/>
                    <a:lstStyle/>
                    <a:p>
                      <a:r>
                        <a:rPr lang="en-IN" dirty="0"/>
                        <a:t>      NAMES</a:t>
                      </a:r>
                    </a:p>
                  </a:txBody>
                  <a:tcPr/>
                </a:tc>
                <a:tc>
                  <a:txBody>
                    <a:bodyPr/>
                    <a:lstStyle/>
                    <a:p>
                      <a:r>
                        <a:rPr lang="en-IN" dirty="0"/>
                        <a:t>       REG N0</a:t>
                      </a:r>
                    </a:p>
                  </a:txBody>
                  <a:tcPr/>
                </a:tc>
                <a:extLst>
                  <a:ext uri="{0D108BD9-81ED-4DB2-BD59-A6C34878D82A}">
                    <a16:rowId xmlns:a16="http://schemas.microsoft.com/office/drawing/2014/main" val="10000"/>
                  </a:ext>
                </a:extLst>
              </a:tr>
              <a:tr h="355576">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T </a:t>
                      </a:r>
                      <a:r>
                        <a:rPr lang="en-IN" dirty="0" err="1"/>
                        <a:t>Appalanaidu</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20981A03B8</a:t>
                      </a:r>
                    </a:p>
                  </a:txBody>
                  <a:tcPr/>
                </a:tc>
                <a:extLst>
                  <a:ext uri="{0D108BD9-81ED-4DB2-BD59-A6C34878D82A}">
                    <a16:rowId xmlns:a16="http://schemas.microsoft.com/office/drawing/2014/main" val="10001"/>
                  </a:ext>
                </a:extLst>
              </a:tr>
              <a:tr h="355576">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N Swetha Sri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20981A0387</a:t>
                      </a:r>
                    </a:p>
                  </a:txBody>
                  <a:tcPr/>
                </a:tc>
                <a:extLst>
                  <a:ext uri="{0D108BD9-81ED-4DB2-BD59-A6C34878D82A}">
                    <a16:rowId xmlns:a16="http://schemas.microsoft.com/office/drawing/2014/main" val="10002"/>
                  </a:ext>
                </a:extLst>
              </a:tr>
              <a:tr h="355576">
                <a:tc>
                  <a:txBody>
                    <a:bodyPr/>
                    <a:lstStyle/>
                    <a:p>
                      <a:r>
                        <a:rPr lang="en-IN"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V Ganesh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20981A03C5</a:t>
                      </a:r>
                    </a:p>
                  </a:txBody>
                  <a:tcPr/>
                </a:tc>
                <a:extLst>
                  <a:ext uri="{0D108BD9-81ED-4DB2-BD59-A6C34878D82A}">
                    <a16:rowId xmlns:a16="http://schemas.microsoft.com/office/drawing/2014/main" val="10003"/>
                  </a:ext>
                </a:extLst>
              </a:tr>
              <a:tr h="355576">
                <a:tc>
                  <a:txBody>
                    <a:bodyPr/>
                    <a:lstStyle/>
                    <a:p>
                      <a:r>
                        <a:rPr lang="en-IN"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SK </a:t>
                      </a:r>
                      <a:r>
                        <a:rPr lang="en-IN" dirty="0" err="1"/>
                        <a:t>Rafee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20981A03B4</a:t>
                      </a:r>
                    </a:p>
                  </a:txBody>
                  <a:tcPr/>
                </a:tc>
                <a:extLst>
                  <a:ext uri="{0D108BD9-81ED-4DB2-BD59-A6C34878D82A}">
                    <a16:rowId xmlns:a16="http://schemas.microsoft.com/office/drawing/2014/main" val="10004"/>
                  </a:ext>
                </a:extLst>
              </a:tr>
              <a:tr h="583053">
                <a:tc>
                  <a:txBody>
                    <a:bodyPr/>
                    <a:lstStyle/>
                    <a:p>
                      <a:r>
                        <a:rPr lang="en-IN"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V Vijay Kumar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20981A03C4</a:t>
                      </a:r>
                    </a:p>
                    <a:p>
                      <a:endParaRPr lang="en-IN" dirty="0"/>
                    </a:p>
                  </a:txBody>
                  <a:tcPr/>
                </a:tc>
                <a:extLst>
                  <a:ext uri="{0D108BD9-81ED-4DB2-BD59-A6C34878D82A}">
                    <a16:rowId xmlns:a16="http://schemas.microsoft.com/office/drawing/2014/main" val="10005"/>
                  </a:ext>
                </a:extLst>
              </a:tr>
            </a:tbl>
          </a:graphicData>
        </a:graphic>
      </p:graphicFrame>
      <p:sp>
        <p:nvSpPr>
          <p:cNvPr id="14" name="TextBox 13"/>
          <p:cNvSpPr txBox="1"/>
          <p:nvPr/>
        </p:nvSpPr>
        <p:spPr>
          <a:xfrm>
            <a:off x="7628020" y="4375513"/>
            <a:ext cx="6096000" cy="1476375"/>
          </a:xfrm>
          <a:prstGeom prst="rect">
            <a:avLst/>
          </a:prstGeom>
          <a:noFill/>
        </p:spPr>
        <p:txBody>
          <a:bodyPr wrap="square">
            <a:spAutoFit/>
          </a:bodyPr>
          <a:lstStyle/>
          <a:p>
            <a:r>
              <a:rPr lang="en-IN" sz="1800" b="1" dirty="0">
                <a:latin typeface="Bahnschrift" panose="020B0502040204020203" pitchFamily="34" charset="0"/>
              </a:rPr>
              <a:t>Department &amp; College</a:t>
            </a:r>
            <a:r>
              <a:rPr lang="en-US" altLang="en-IN" sz="1800" b="1" dirty="0">
                <a:latin typeface="Bahnschrift" panose="020B0502040204020203" pitchFamily="34" charset="0"/>
              </a:rPr>
              <a:t>:</a:t>
            </a:r>
            <a:r>
              <a:rPr lang="en-IN" sz="1800" b="1" dirty="0">
                <a:latin typeface="Bahnschrift" panose="020B0502040204020203" pitchFamily="34" charset="0"/>
              </a:rPr>
              <a:t> </a:t>
            </a:r>
          </a:p>
          <a:p>
            <a:r>
              <a:rPr lang="en-IN" dirty="0">
                <a:latin typeface="Bahnschrift" panose="020B0502040204020203" pitchFamily="34" charset="0"/>
              </a:rPr>
              <a:t>Department of Mechanical Engineering</a:t>
            </a:r>
          </a:p>
          <a:p>
            <a:r>
              <a:rPr lang="en-IN" dirty="0">
                <a:latin typeface="Bahnschrift" panose="020B0502040204020203" pitchFamily="34" charset="0"/>
              </a:rPr>
              <a:t>Raghu Engineering College</a:t>
            </a:r>
          </a:p>
          <a:p>
            <a:r>
              <a:rPr lang="en-IN" sz="1800" b="1" dirty="0">
                <a:latin typeface="Bahnschrift" panose="020B0502040204020203" pitchFamily="34" charset="0"/>
              </a:rPr>
              <a:t>Guide's Name with Designation:</a:t>
            </a:r>
          </a:p>
          <a:p>
            <a:r>
              <a:rPr lang="en-US" altLang="en-IN" sz="1800" b="1" dirty="0">
                <a:latin typeface="Bahnschrift" panose="020B0502040204020203" pitchFamily="34" charset="0"/>
              </a:rPr>
              <a:t>       </a:t>
            </a:r>
            <a:r>
              <a:rPr lang="en-US" altLang="en-IN" sz="1800" b="1" dirty="0">
                <a:latin typeface="+mj-ea"/>
                <a:cs typeface="+mj-ea"/>
              </a:rPr>
              <a:t>Dr.CH SRINIVASU </a:t>
            </a:r>
            <a:r>
              <a:rPr lang="en-US" altLang="en-IN" sz="1800" b="1" dirty="0" err="1">
                <a:latin typeface="+mj-ea"/>
                <a:cs typeface="+mj-ea"/>
              </a:rPr>
              <a:t>Ph.D</a:t>
            </a:r>
            <a:endParaRPr lang="en-IN" sz="1800" b="1" dirty="0">
              <a:latin typeface="Bahnschrif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FUTURE SCOPE FOR CFD ANALYSIS:</a:t>
            </a:r>
          </a:p>
        </p:txBody>
      </p:sp>
      <p:sp>
        <p:nvSpPr>
          <p:cNvPr id="3" name="Content Placeholder 2"/>
          <p:cNvSpPr>
            <a:spLocks noGrp="1"/>
          </p:cNvSpPr>
          <p:nvPr>
            <p:ph idx="1"/>
          </p:nvPr>
        </p:nvSpPr>
        <p:spPr>
          <a:xfrm>
            <a:off x="838200" y="2179781"/>
            <a:ext cx="6089073" cy="3997181"/>
          </a:xfrm>
        </p:spPr>
        <p:txBody>
          <a:bodyPr>
            <a:normAutofit/>
          </a:bodyPr>
          <a:lstStyle/>
          <a:p>
            <a:pPr algn="just"/>
            <a:r>
              <a:rPr lang="en-US" sz="2000" dirty="0"/>
              <a:t>A CFD Analysis widely in many automobile, mechanical, process and chemical, and aerospace industries. Whenever Industries carry out  research and innovation of new products and services, then CFD analysis will be used in industries.</a:t>
            </a:r>
          </a:p>
          <a:p>
            <a:pPr algn="just"/>
            <a:endParaRPr lang="en-US" sz="2000" dirty="0"/>
          </a:p>
          <a:p>
            <a:pPr algn="just"/>
            <a:r>
              <a:rPr lang="en-US" sz="2000" dirty="0"/>
              <a:t>Due to an increase in computational power and well established CFD software, simulations have become affordable for both medium and large-scale industries.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40" y="2347191"/>
            <a:ext cx="3780560" cy="252037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    ADVANTAGES OF CFD ANALYSIS:</a:t>
            </a:r>
          </a:p>
        </p:txBody>
      </p:sp>
      <p:sp>
        <p:nvSpPr>
          <p:cNvPr id="3" name="Content Placeholder 2"/>
          <p:cNvSpPr>
            <a:spLocks noGrp="1"/>
          </p:cNvSpPr>
          <p:nvPr>
            <p:ph idx="1"/>
          </p:nvPr>
        </p:nvSpPr>
        <p:spPr/>
        <p:txBody>
          <a:bodyPr>
            <a:normAutofit/>
          </a:bodyPr>
          <a:lstStyle/>
          <a:p>
            <a:r>
              <a:rPr lang="en-US" dirty="0"/>
              <a:t>CFD analysis is cost-efficient process.</a:t>
            </a:r>
          </a:p>
          <a:p>
            <a:r>
              <a:rPr lang="en-US" dirty="0"/>
              <a:t>CFD analysis significantly reduce the time for design.</a:t>
            </a:r>
          </a:p>
          <a:p>
            <a:r>
              <a:rPr lang="en-US" dirty="0"/>
              <a:t>CFD analysis offers high accuracy.</a:t>
            </a:r>
          </a:p>
          <a:p>
            <a:r>
              <a:rPr lang="en-US" dirty="0"/>
              <a:t>CFD analysis offers flexibility to check on different aspects.</a:t>
            </a:r>
          </a:p>
          <a:p>
            <a:r>
              <a:rPr lang="en-US" dirty="0"/>
              <a:t>Design optimization is made easier using CFD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DIS-ADVANTAGES OF CFD ANALYSIS: </a:t>
            </a:r>
          </a:p>
        </p:txBody>
      </p:sp>
      <p:sp>
        <p:nvSpPr>
          <p:cNvPr id="3" name="Content Placeholder 2"/>
          <p:cNvSpPr>
            <a:spLocks noGrp="1"/>
          </p:cNvSpPr>
          <p:nvPr>
            <p:ph idx="1"/>
          </p:nvPr>
        </p:nvSpPr>
        <p:spPr/>
        <p:txBody>
          <a:bodyPr/>
          <a:lstStyle/>
          <a:p>
            <a:r>
              <a:rPr lang="en-US" dirty="0"/>
              <a:t>Assumptions and simplifications are complicated in CFD analysis.</a:t>
            </a:r>
          </a:p>
          <a:p>
            <a:r>
              <a:rPr lang="en-US" dirty="0"/>
              <a:t>CFD simulations require high computational resources.</a:t>
            </a:r>
          </a:p>
          <a:p>
            <a:r>
              <a:rPr lang="en-US" dirty="0"/>
              <a:t>Model complexity is a major issue in CFD analysis.</a:t>
            </a:r>
          </a:p>
          <a:p>
            <a:r>
              <a:rPr lang="en-US" dirty="0"/>
              <a:t>Heavy limitations in turbulence modelling.</a:t>
            </a:r>
          </a:p>
          <a:p>
            <a:r>
              <a:rPr lang="en-US" dirty="0"/>
              <a:t>CFD is uncertain to boundary conditions.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APPLICATIONS:</a:t>
            </a:r>
          </a:p>
        </p:txBody>
      </p:sp>
      <p:sp>
        <p:nvSpPr>
          <p:cNvPr id="3" name="Content Placeholder 2"/>
          <p:cNvSpPr>
            <a:spLocks noGrp="1"/>
          </p:cNvSpPr>
          <p:nvPr>
            <p:ph idx="1"/>
          </p:nvPr>
        </p:nvSpPr>
        <p:spPr>
          <a:xfrm>
            <a:off x="838200" y="1825625"/>
            <a:ext cx="7217664" cy="4154551"/>
          </a:xfrm>
        </p:spPr>
        <p:txBody>
          <a:bodyPr/>
          <a:lstStyle/>
          <a:p>
            <a:pPr marL="0" indent="0">
              <a:buNone/>
            </a:pPr>
            <a:r>
              <a:rPr lang="en-US" dirty="0"/>
              <a:t>* CFD is used in wide range of industries, including aerospace, automotive, biomedical engineering, etc.</a:t>
            </a:r>
          </a:p>
          <a:p>
            <a:r>
              <a:rPr lang="en-US" dirty="0"/>
              <a:t>It is used in design of aircraft wings, car bodies, and medical devices.</a:t>
            </a:r>
          </a:p>
          <a:p>
            <a:r>
              <a:rPr lang="en-US" dirty="0"/>
              <a:t>It is used to optimize designs, by predicting the effects of changes in geometry or materials on the flow system.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1296" y="1690688"/>
            <a:ext cx="2844800" cy="16002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1432" y="3680460"/>
            <a:ext cx="2264664" cy="229971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4915" y="2546985"/>
            <a:ext cx="8282940" cy="1369060"/>
          </a:xfrm>
        </p:spPr>
        <p:txBody>
          <a:bodyPr>
            <a:noAutofit/>
          </a:bodyPr>
          <a:lstStyle/>
          <a:p>
            <a:pPr marL="0" indent="0" algn="l">
              <a:lnSpc>
                <a:spcPct val="120000"/>
              </a:lnSpc>
              <a:buNone/>
            </a:pPr>
            <a:r>
              <a:rPr lang="en-US" sz="4000" b="1" dirty="0">
                <a:ln w="22225">
                  <a:solidFill>
                    <a:schemeClr val="accent2"/>
                  </a:solidFill>
                  <a:prstDash val="solid"/>
                </a:ln>
                <a:solidFill>
                  <a:schemeClr val="accent2">
                    <a:lumMod val="40000"/>
                    <a:lumOff val="60000"/>
                  </a:schemeClr>
                </a:solidFill>
                <a:effectLst>
                  <a:glow rad="139700">
                    <a:schemeClr val="accent2">
                      <a:satMod val="175000"/>
                      <a:alpha val="40000"/>
                    </a:schemeClr>
                  </a:glow>
                  <a:outerShdw blurRad="50800" dist="38100" dir="2700000" algn="tl" rotWithShape="0">
                    <a:prstClr val="black">
                      <a:alpha val="40000"/>
                    </a:prstClr>
                  </a:outerShdw>
                </a:effectLst>
              </a:rPr>
              <a:t>3D Models Of Different Types of Propeller By Catia V5 Software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611" y="1140838"/>
            <a:ext cx="6567581" cy="4290853"/>
          </a:xfrm>
          <a:prstGeom prst="rect">
            <a:avLst/>
          </a:prstGeom>
        </p:spPr>
      </p:pic>
      <p:graphicFrame>
        <p:nvGraphicFramePr>
          <p:cNvPr id="6" name="Table 5"/>
          <p:cNvGraphicFramePr>
            <a:graphicFrameLocks noGrp="1"/>
          </p:cNvGraphicFramePr>
          <p:nvPr/>
        </p:nvGraphicFramePr>
        <p:xfrm>
          <a:off x="7197968" y="1297640"/>
          <a:ext cx="4743939" cy="3598958"/>
        </p:xfrm>
        <a:graphic>
          <a:graphicData uri="http://schemas.openxmlformats.org/drawingml/2006/table">
            <a:tbl>
              <a:tblPr firstRow="1" bandRow="1">
                <a:tableStyleId>{21E4AEA4-8DFA-4A89-87EB-49C32662AFE0}</a:tableStyleId>
              </a:tblPr>
              <a:tblGrid>
                <a:gridCol w="686833">
                  <a:extLst>
                    <a:ext uri="{9D8B030D-6E8A-4147-A177-3AD203B41FA5}">
                      <a16:colId xmlns:a16="http://schemas.microsoft.com/office/drawing/2014/main" val="20000"/>
                    </a:ext>
                  </a:extLst>
                </a:gridCol>
                <a:gridCol w="2244186">
                  <a:extLst>
                    <a:ext uri="{9D8B030D-6E8A-4147-A177-3AD203B41FA5}">
                      <a16:colId xmlns:a16="http://schemas.microsoft.com/office/drawing/2014/main" val="20001"/>
                    </a:ext>
                  </a:extLst>
                </a:gridCol>
                <a:gridCol w="1812920">
                  <a:extLst>
                    <a:ext uri="{9D8B030D-6E8A-4147-A177-3AD203B41FA5}">
                      <a16:colId xmlns:a16="http://schemas.microsoft.com/office/drawing/2014/main" val="20002"/>
                    </a:ext>
                  </a:extLst>
                </a:gridCol>
              </a:tblGrid>
              <a:tr h="498762">
                <a:tc>
                  <a:txBody>
                    <a:bodyPr/>
                    <a:lstStyle/>
                    <a:p>
                      <a:r>
                        <a:rPr lang="en-IN" dirty="0"/>
                        <a:t>S. No</a:t>
                      </a:r>
                    </a:p>
                  </a:txBody>
                  <a:tcPr/>
                </a:tc>
                <a:tc>
                  <a:txBody>
                    <a:bodyPr/>
                    <a:lstStyle/>
                    <a:p>
                      <a:r>
                        <a:rPr lang="en-IN" dirty="0"/>
                        <a:t>         Properties</a:t>
                      </a:r>
                    </a:p>
                  </a:txBody>
                  <a:tcPr/>
                </a:tc>
                <a:tc>
                  <a:txBody>
                    <a:bodyPr/>
                    <a:lstStyle/>
                    <a:p>
                      <a:r>
                        <a:rPr lang="en-IN" dirty="0"/>
                        <a:t>  Dimensions</a:t>
                      </a:r>
                    </a:p>
                  </a:txBody>
                  <a:tcPr/>
                </a:tc>
                <a:extLst>
                  <a:ext uri="{0D108BD9-81ED-4DB2-BD59-A6C34878D82A}">
                    <a16:rowId xmlns:a16="http://schemas.microsoft.com/office/drawing/2014/main" val="10000"/>
                  </a:ext>
                </a:extLst>
              </a:tr>
              <a:tr h="311005">
                <a:tc>
                  <a:txBody>
                    <a:bodyPr/>
                    <a:lstStyle/>
                    <a:p>
                      <a:r>
                        <a:rPr lang="en-IN" dirty="0"/>
                        <a:t>1</a:t>
                      </a:r>
                    </a:p>
                  </a:txBody>
                  <a:tcPr/>
                </a:tc>
                <a:tc>
                  <a:txBody>
                    <a:bodyPr/>
                    <a:lstStyle/>
                    <a:p>
                      <a:r>
                        <a:rPr lang="en-IN" dirty="0"/>
                        <a:t>Dia of </a:t>
                      </a:r>
                      <a:r>
                        <a:rPr lang="en-US" altLang="en-IN" dirty="0"/>
                        <a:t>H</a:t>
                      </a:r>
                      <a:r>
                        <a:rPr lang="en-IN" dirty="0"/>
                        <a:t>ub</a:t>
                      </a:r>
                    </a:p>
                  </a:txBody>
                  <a:tcPr/>
                </a:tc>
                <a:tc>
                  <a:txBody>
                    <a:bodyPr/>
                    <a:lstStyle/>
                    <a:p>
                      <a:r>
                        <a:rPr lang="en-IN" dirty="0"/>
                        <a:t>30 mm</a:t>
                      </a:r>
                    </a:p>
                  </a:txBody>
                  <a:tcPr/>
                </a:tc>
                <a:extLst>
                  <a:ext uri="{0D108BD9-81ED-4DB2-BD59-A6C34878D82A}">
                    <a16:rowId xmlns:a16="http://schemas.microsoft.com/office/drawing/2014/main" val="10001"/>
                  </a:ext>
                </a:extLst>
              </a:tr>
              <a:tr h="311005">
                <a:tc>
                  <a:txBody>
                    <a:bodyPr/>
                    <a:lstStyle/>
                    <a:p>
                      <a:r>
                        <a:rPr lang="en-IN" dirty="0"/>
                        <a:t>2</a:t>
                      </a:r>
                    </a:p>
                  </a:txBody>
                  <a:tcPr/>
                </a:tc>
                <a:tc>
                  <a:txBody>
                    <a:bodyPr/>
                    <a:lstStyle/>
                    <a:p>
                      <a:r>
                        <a:rPr lang="en-IN" dirty="0"/>
                        <a:t>Dia of fins</a:t>
                      </a:r>
                    </a:p>
                  </a:txBody>
                  <a:tcPr/>
                </a:tc>
                <a:tc>
                  <a:txBody>
                    <a:bodyPr/>
                    <a:lstStyle/>
                    <a:p>
                      <a:r>
                        <a:rPr lang="en-IN" dirty="0"/>
                        <a:t>120 mm</a:t>
                      </a:r>
                    </a:p>
                  </a:txBody>
                  <a:tcPr/>
                </a:tc>
                <a:extLst>
                  <a:ext uri="{0D108BD9-81ED-4DB2-BD59-A6C34878D82A}">
                    <a16:rowId xmlns:a16="http://schemas.microsoft.com/office/drawing/2014/main" val="10002"/>
                  </a:ext>
                </a:extLst>
              </a:tr>
              <a:tr h="544258">
                <a:tc>
                  <a:txBody>
                    <a:bodyPr/>
                    <a:lstStyle/>
                    <a:p>
                      <a:r>
                        <a:rPr lang="en-IN" dirty="0"/>
                        <a:t>3</a:t>
                      </a:r>
                    </a:p>
                  </a:txBody>
                  <a:tcPr/>
                </a:tc>
                <a:tc>
                  <a:txBody>
                    <a:bodyPr/>
                    <a:lstStyle/>
                    <a:p>
                      <a:r>
                        <a:rPr lang="en-IN" dirty="0"/>
                        <a:t>Extrude of </a:t>
                      </a:r>
                      <a:r>
                        <a:rPr lang="en-US" altLang="en-IN" dirty="0"/>
                        <a:t>H</a:t>
                      </a:r>
                      <a:r>
                        <a:rPr lang="en-IN" dirty="0"/>
                        <a:t>ub &amp; fins</a:t>
                      </a:r>
                    </a:p>
                  </a:txBody>
                  <a:tcPr/>
                </a:tc>
                <a:tc>
                  <a:txBody>
                    <a:bodyPr/>
                    <a:lstStyle/>
                    <a:p>
                      <a:r>
                        <a:rPr lang="en-US" altLang="en-IN" dirty="0"/>
                        <a:t>40 mm</a:t>
                      </a:r>
                    </a:p>
                  </a:txBody>
                  <a:tcPr/>
                </a:tc>
                <a:extLst>
                  <a:ext uri="{0D108BD9-81ED-4DB2-BD59-A6C34878D82A}">
                    <a16:rowId xmlns:a16="http://schemas.microsoft.com/office/drawing/2014/main" val="10003"/>
                  </a:ext>
                </a:extLst>
              </a:tr>
              <a:tr h="777512">
                <a:tc>
                  <a:txBody>
                    <a:bodyPr/>
                    <a:lstStyle/>
                    <a:p>
                      <a:r>
                        <a:rPr lang="en-IN" dirty="0"/>
                        <a:t>4</a:t>
                      </a:r>
                    </a:p>
                  </a:txBody>
                  <a:tcPr/>
                </a:tc>
                <a:tc>
                  <a:txBody>
                    <a:bodyPr/>
                    <a:lstStyle/>
                    <a:p>
                      <a:r>
                        <a:rPr lang="en-IN" dirty="0"/>
                        <a:t>Fil</a:t>
                      </a:r>
                      <a:r>
                        <a:rPr lang="en-US" altLang="en-IN" dirty="0"/>
                        <a:t>l</a:t>
                      </a:r>
                      <a:r>
                        <a:rPr lang="en-IN" dirty="0"/>
                        <a:t>et of corners</a:t>
                      </a:r>
                    </a:p>
                  </a:txBody>
                  <a:tcPr/>
                </a:tc>
                <a:tc>
                  <a:txBody>
                    <a:bodyPr/>
                    <a:lstStyle/>
                    <a:p>
                      <a:r>
                        <a:rPr lang="en-IN" dirty="0"/>
                        <a:t>Upside-10 mm</a:t>
                      </a:r>
                    </a:p>
                    <a:p>
                      <a:r>
                        <a:rPr lang="en-IN" dirty="0"/>
                        <a:t>Bottom side-10mm</a:t>
                      </a:r>
                    </a:p>
                  </a:txBody>
                  <a:tcPr/>
                </a:tc>
                <a:extLst>
                  <a:ext uri="{0D108BD9-81ED-4DB2-BD59-A6C34878D82A}">
                    <a16:rowId xmlns:a16="http://schemas.microsoft.com/office/drawing/2014/main" val="10004"/>
                  </a:ext>
                </a:extLst>
              </a:tr>
              <a:tr h="311005">
                <a:tc>
                  <a:txBody>
                    <a:bodyPr/>
                    <a:lstStyle/>
                    <a:p>
                      <a:r>
                        <a:rPr lang="en-IN" dirty="0"/>
                        <a:t>5</a:t>
                      </a:r>
                    </a:p>
                  </a:txBody>
                  <a:tcPr/>
                </a:tc>
                <a:tc>
                  <a:txBody>
                    <a:bodyPr/>
                    <a:lstStyle/>
                    <a:p>
                      <a:r>
                        <a:rPr lang="en-IN" dirty="0"/>
                        <a:t>Material</a:t>
                      </a:r>
                    </a:p>
                  </a:txBody>
                  <a:tcPr/>
                </a:tc>
                <a:tc>
                  <a:txBody>
                    <a:bodyPr/>
                    <a:lstStyle/>
                    <a:p>
                      <a:r>
                        <a:rPr lang="en-IN" dirty="0"/>
                        <a:t>Aluminium</a:t>
                      </a:r>
                    </a:p>
                  </a:txBody>
                  <a:tcPr/>
                </a:tc>
                <a:extLst>
                  <a:ext uri="{0D108BD9-81ED-4DB2-BD59-A6C34878D82A}">
                    <a16:rowId xmlns:a16="http://schemas.microsoft.com/office/drawing/2014/main" val="10005"/>
                  </a:ext>
                </a:extLst>
              </a:tr>
              <a:tr h="544258">
                <a:tc>
                  <a:txBody>
                    <a:bodyPr/>
                    <a:lstStyle/>
                    <a:p>
                      <a:r>
                        <a:rPr lang="en-IN" dirty="0"/>
                        <a:t>6</a:t>
                      </a:r>
                    </a:p>
                  </a:txBody>
                  <a:tcPr/>
                </a:tc>
                <a:tc>
                  <a:txBody>
                    <a:bodyPr/>
                    <a:lstStyle/>
                    <a:p>
                      <a:r>
                        <a:rPr lang="en-IN" dirty="0"/>
                        <a:t>Thickness of propeller</a:t>
                      </a:r>
                    </a:p>
                  </a:txBody>
                  <a:tcPr/>
                </a:tc>
                <a:tc>
                  <a:txBody>
                    <a:bodyPr/>
                    <a:lstStyle/>
                    <a:p>
                      <a:r>
                        <a:rPr lang="en-IN" dirty="0"/>
                        <a:t>1 mm</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03225" y="241935"/>
            <a:ext cx="5469255" cy="645160"/>
          </a:xfrm>
          <a:prstGeom prst="rect">
            <a:avLst/>
          </a:prstGeom>
          <a:noFill/>
        </p:spPr>
        <p:txBody>
          <a:bodyPr wrap="square" rtlCol="0">
            <a:spAutoFit/>
          </a:bodyPr>
          <a:lstStyle/>
          <a:p>
            <a:r>
              <a:rPr lang="en-US" altLang="en-IN" sz="3600" b="1" dirty="0"/>
              <a:t> Propeller with </a:t>
            </a:r>
            <a:r>
              <a:rPr lang="en-IN" sz="3600" b="1" dirty="0"/>
              <a:t>3 </a:t>
            </a:r>
            <a:r>
              <a:rPr lang="en-US" altLang="en-IN" sz="3600" b="1" dirty="0"/>
              <a:t>F</a:t>
            </a:r>
            <a:r>
              <a:rPr lang="en-IN" sz="3600" b="1" dirty="0"/>
              <a:t>in</a:t>
            </a:r>
            <a:r>
              <a:rPr lang="en-US" altLang="en-IN" sz="3600" b="1" dirty="0"/>
              <a: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168" y="1060952"/>
            <a:ext cx="6664819" cy="4181231"/>
          </a:xfrm>
          <a:prstGeom prst="rect">
            <a:avLst/>
          </a:prstGeom>
        </p:spPr>
      </p:pic>
      <p:graphicFrame>
        <p:nvGraphicFramePr>
          <p:cNvPr id="8" name="Table 7"/>
          <p:cNvGraphicFramePr>
            <a:graphicFrameLocks noGrp="1"/>
          </p:cNvGraphicFramePr>
          <p:nvPr/>
        </p:nvGraphicFramePr>
        <p:xfrm>
          <a:off x="7168662" y="1451721"/>
          <a:ext cx="4743939" cy="3598958"/>
        </p:xfrm>
        <a:graphic>
          <a:graphicData uri="http://schemas.openxmlformats.org/drawingml/2006/table">
            <a:tbl>
              <a:tblPr firstRow="1" bandRow="1">
                <a:tableStyleId>{21E4AEA4-8DFA-4A89-87EB-49C32662AFE0}</a:tableStyleId>
              </a:tblPr>
              <a:tblGrid>
                <a:gridCol w="686833">
                  <a:extLst>
                    <a:ext uri="{9D8B030D-6E8A-4147-A177-3AD203B41FA5}">
                      <a16:colId xmlns:a16="http://schemas.microsoft.com/office/drawing/2014/main" val="20000"/>
                    </a:ext>
                  </a:extLst>
                </a:gridCol>
                <a:gridCol w="2244186">
                  <a:extLst>
                    <a:ext uri="{9D8B030D-6E8A-4147-A177-3AD203B41FA5}">
                      <a16:colId xmlns:a16="http://schemas.microsoft.com/office/drawing/2014/main" val="20001"/>
                    </a:ext>
                  </a:extLst>
                </a:gridCol>
                <a:gridCol w="1812920">
                  <a:extLst>
                    <a:ext uri="{9D8B030D-6E8A-4147-A177-3AD203B41FA5}">
                      <a16:colId xmlns:a16="http://schemas.microsoft.com/office/drawing/2014/main" val="20002"/>
                    </a:ext>
                  </a:extLst>
                </a:gridCol>
              </a:tblGrid>
              <a:tr h="498762">
                <a:tc>
                  <a:txBody>
                    <a:bodyPr/>
                    <a:lstStyle/>
                    <a:p>
                      <a:r>
                        <a:rPr lang="en-IN" dirty="0"/>
                        <a:t>S. No</a:t>
                      </a:r>
                    </a:p>
                  </a:txBody>
                  <a:tcPr/>
                </a:tc>
                <a:tc>
                  <a:txBody>
                    <a:bodyPr/>
                    <a:lstStyle/>
                    <a:p>
                      <a:r>
                        <a:rPr lang="en-IN" dirty="0"/>
                        <a:t>         Properties</a:t>
                      </a:r>
                    </a:p>
                  </a:txBody>
                  <a:tcPr/>
                </a:tc>
                <a:tc>
                  <a:txBody>
                    <a:bodyPr/>
                    <a:lstStyle/>
                    <a:p>
                      <a:r>
                        <a:rPr lang="en-IN" dirty="0"/>
                        <a:t>  Dimensions</a:t>
                      </a:r>
                    </a:p>
                  </a:txBody>
                  <a:tcPr/>
                </a:tc>
                <a:extLst>
                  <a:ext uri="{0D108BD9-81ED-4DB2-BD59-A6C34878D82A}">
                    <a16:rowId xmlns:a16="http://schemas.microsoft.com/office/drawing/2014/main" val="10000"/>
                  </a:ext>
                </a:extLst>
              </a:tr>
              <a:tr h="311005">
                <a:tc>
                  <a:txBody>
                    <a:bodyPr/>
                    <a:lstStyle/>
                    <a:p>
                      <a:r>
                        <a:rPr lang="en-IN" dirty="0"/>
                        <a:t>1</a:t>
                      </a:r>
                    </a:p>
                  </a:txBody>
                  <a:tcPr/>
                </a:tc>
                <a:tc>
                  <a:txBody>
                    <a:bodyPr/>
                    <a:lstStyle/>
                    <a:p>
                      <a:r>
                        <a:rPr lang="en-IN" dirty="0"/>
                        <a:t>Dia of </a:t>
                      </a:r>
                      <a:r>
                        <a:rPr lang="en-US" altLang="en-IN" dirty="0"/>
                        <a:t>H</a:t>
                      </a:r>
                      <a:r>
                        <a:rPr lang="en-IN" dirty="0"/>
                        <a:t>ub</a:t>
                      </a:r>
                    </a:p>
                  </a:txBody>
                  <a:tcPr/>
                </a:tc>
                <a:tc>
                  <a:txBody>
                    <a:bodyPr/>
                    <a:lstStyle/>
                    <a:p>
                      <a:r>
                        <a:rPr lang="en-IN" dirty="0"/>
                        <a:t>30 mm</a:t>
                      </a:r>
                    </a:p>
                  </a:txBody>
                  <a:tcPr/>
                </a:tc>
                <a:extLst>
                  <a:ext uri="{0D108BD9-81ED-4DB2-BD59-A6C34878D82A}">
                    <a16:rowId xmlns:a16="http://schemas.microsoft.com/office/drawing/2014/main" val="10001"/>
                  </a:ext>
                </a:extLst>
              </a:tr>
              <a:tr h="311005">
                <a:tc>
                  <a:txBody>
                    <a:bodyPr/>
                    <a:lstStyle/>
                    <a:p>
                      <a:r>
                        <a:rPr lang="en-IN" dirty="0"/>
                        <a:t>2</a:t>
                      </a:r>
                    </a:p>
                  </a:txBody>
                  <a:tcPr/>
                </a:tc>
                <a:tc>
                  <a:txBody>
                    <a:bodyPr/>
                    <a:lstStyle/>
                    <a:p>
                      <a:r>
                        <a:rPr lang="en-IN" dirty="0"/>
                        <a:t>Dia of fins</a:t>
                      </a:r>
                    </a:p>
                  </a:txBody>
                  <a:tcPr/>
                </a:tc>
                <a:tc>
                  <a:txBody>
                    <a:bodyPr/>
                    <a:lstStyle/>
                    <a:p>
                      <a:r>
                        <a:rPr lang="en-IN" dirty="0"/>
                        <a:t>120 mm</a:t>
                      </a:r>
                    </a:p>
                  </a:txBody>
                  <a:tcPr/>
                </a:tc>
                <a:extLst>
                  <a:ext uri="{0D108BD9-81ED-4DB2-BD59-A6C34878D82A}">
                    <a16:rowId xmlns:a16="http://schemas.microsoft.com/office/drawing/2014/main" val="10002"/>
                  </a:ext>
                </a:extLst>
              </a:tr>
              <a:tr h="544258">
                <a:tc>
                  <a:txBody>
                    <a:bodyPr/>
                    <a:lstStyle/>
                    <a:p>
                      <a:r>
                        <a:rPr lang="en-IN" dirty="0"/>
                        <a:t>3</a:t>
                      </a:r>
                    </a:p>
                  </a:txBody>
                  <a:tcPr/>
                </a:tc>
                <a:tc>
                  <a:txBody>
                    <a:bodyPr/>
                    <a:lstStyle/>
                    <a:p>
                      <a:r>
                        <a:rPr lang="en-IN" dirty="0"/>
                        <a:t>Extrude of </a:t>
                      </a:r>
                      <a:r>
                        <a:rPr lang="en-US" altLang="en-IN" dirty="0"/>
                        <a:t>H</a:t>
                      </a:r>
                      <a:r>
                        <a:rPr lang="en-IN" dirty="0"/>
                        <a:t>ub &amp; fins</a:t>
                      </a:r>
                    </a:p>
                  </a:txBody>
                  <a:tcPr/>
                </a:tc>
                <a:tc>
                  <a:txBody>
                    <a:bodyPr/>
                    <a:lstStyle/>
                    <a:p>
                      <a:r>
                        <a:rPr lang="en-US" altLang="en-IN" dirty="0"/>
                        <a:t>40 mm</a:t>
                      </a:r>
                    </a:p>
                  </a:txBody>
                  <a:tcPr/>
                </a:tc>
                <a:extLst>
                  <a:ext uri="{0D108BD9-81ED-4DB2-BD59-A6C34878D82A}">
                    <a16:rowId xmlns:a16="http://schemas.microsoft.com/office/drawing/2014/main" val="10003"/>
                  </a:ext>
                </a:extLst>
              </a:tr>
              <a:tr h="777512">
                <a:tc>
                  <a:txBody>
                    <a:bodyPr/>
                    <a:lstStyle/>
                    <a:p>
                      <a:r>
                        <a:rPr lang="en-IN" dirty="0"/>
                        <a:t>4</a:t>
                      </a:r>
                    </a:p>
                  </a:txBody>
                  <a:tcPr/>
                </a:tc>
                <a:tc>
                  <a:txBody>
                    <a:bodyPr/>
                    <a:lstStyle/>
                    <a:p>
                      <a:r>
                        <a:rPr lang="en-IN" dirty="0"/>
                        <a:t>Fil</a:t>
                      </a:r>
                      <a:r>
                        <a:rPr lang="en-US" altLang="en-IN" dirty="0"/>
                        <a:t>l</a:t>
                      </a:r>
                      <a:r>
                        <a:rPr lang="en-IN" dirty="0"/>
                        <a:t>et of corners</a:t>
                      </a:r>
                    </a:p>
                  </a:txBody>
                  <a:tcPr/>
                </a:tc>
                <a:tc>
                  <a:txBody>
                    <a:bodyPr/>
                    <a:lstStyle/>
                    <a:p>
                      <a:r>
                        <a:rPr lang="en-IN" dirty="0"/>
                        <a:t>Upside-10 mm</a:t>
                      </a:r>
                    </a:p>
                    <a:p>
                      <a:r>
                        <a:rPr lang="en-IN" dirty="0"/>
                        <a:t>Bottom side-10mm</a:t>
                      </a:r>
                    </a:p>
                  </a:txBody>
                  <a:tcPr/>
                </a:tc>
                <a:extLst>
                  <a:ext uri="{0D108BD9-81ED-4DB2-BD59-A6C34878D82A}">
                    <a16:rowId xmlns:a16="http://schemas.microsoft.com/office/drawing/2014/main" val="10004"/>
                  </a:ext>
                </a:extLst>
              </a:tr>
              <a:tr h="311005">
                <a:tc>
                  <a:txBody>
                    <a:bodyPr/>
                    <a:lstStyle/>
                    <a:p>
                      <a:r>
                        <a:rPr lang="en-IN" dirty="0"/>
                        <a:t>5</a:t>
                      </a:r>
                    </a:p>
                  </a:txBody>
                  <a:tcPr/>
                </a:tc>
                <a:tc>
                  <a:txBody>
                    <a:bodyPr/>
                    <a:lstStyle/>
                    <a:p>
                      <a:r>
                        <a:rPr lang="en-IN" dirty="0"/>
                        <a:t>Material</a:t>
                      </a:r>
                    </a:p>
                  </a:txBody>
                  <a:tcPr/>
                </a:tc>
                <a:tc>
                  <a:txBody>
                    <a:bodyPr/>
                    <a:lstStyle/>
                    <a:p>
                      <a:r>
                        <a:rPr lang="en-IN" dirty="0"/>
                        <a:t>Aluminium</a:t>
                      </a:r>
                    </a:p>
                  </a:txBody>
                  <a:tcPr/>
                </a:tc>
                <a:extLst>
                  <a:ext uri="{0D108BD9-81ED-4DB2-BD59-A6C34878D82A}">
                    <a16:rowId xmlns:a16="http://schemas.microsoft.com/office/drawing/2014/main" val="10005"/>
                  </a:ext>
                </a:extLst>
              </a:tr>
              <a:tr h="544258">
                <a:tc>
                  <a:txBody>
                    <a:bodyPr/>
                    <a:lstStyle/>
                    <a:p>
                      <a:r>
                        <a:rPr lang="en-IN" dirty="0"/>
                        <a:t>6</a:t>
                      </a:r>
                    </a:p>
                  </a:txBody>
                  <a:tcPr/>
                </a:tc>
                <a:tc>
                  <a:txBody>
                    <a:bodyPr/>
                    <a:lstStyle/>
                    <a:p>
                      <a:r>
                        <a:rPr lang="en-IN" dirty="0"/>
                        <a:t>Thickness of propeller</a:t>
                      </a:r>
                    </a:p>
                  </a:txBody>
                  <a:tcPr/>
                </a:tc>
                <a:tc>
                  <a:txBody>
                    <a:bodyPr/>
                    <a:lstStyle/>
                    <a:p>
                      <a:r>
                        <a:rPr lang="en-IN" dirty="0"/>
                        <a:t>1 mm</a:t>
                      </a:r>
                    </a:p>
                  </a:txBody>
                  <a:tcPr/>
                </a:tc>
                <a:extLst>
                  <a:ext uri="{0D108BD9-81ED-4DB2-BD59-A6C34878D82A}">
                    <a16:rowId xmlns:a16="http://schemas.microsoft.com/office/drawing/2014/main" val="10006"/>
                  </a:ext>
                </a:extLst>
              </a:tr>
            </a:tbl>
          </a:graphicData>
        </a:graphic>
      </p:graphicFrame>
      <p:sp>
        <p:nvSpPr>
          <p:cNvPr id="9" name="TextBox 8"/>
          <p:cNvSpPr txBox="1"/>
          <p:nvPr/>
        </p:nvSpPr>
        <p:spPr>
          <a:xfrm>
            <a:off x="313690" y="250825"/>
            <a:ext cx="4895850" cy="664210"/>
          </a:xfrm>
          <a:prstGeom prst="rect">
            <a:avLst/>
          </a:prstGeom>
          <a:noFill/>
        </p:spPr>
        <p:txBody>
          <a:bodyPr wrap="square" rtlCol="0">
            <a:noAutofit/>
          </a:bodyPr>
          <a:lstStyle/>
          <a:p>
            <a:r>
              <a:rPr lang="en-US" altLang="en-IN" sz="3600" b="1" dirty="0">
                <a:sym typeface="+mn-ea"/>
              </a:rPr>
              <a:t>Propeller with 4</a:t>
            </a:r>
            <a:r>
              <a:rPr lang="en-IN" sz="3600" b="1" dirty="0">
                <a:sym typeface="+mn-ea"/>
              </a:rPr>
              <a:t> </a:t>
            </a:r>
            <a:r>
              <a:rPr lang="en-US" altLang="en-IN" sz="3600" b="1" dirty="0">
                <a:sym typeface="+mn-ea"/>
              </a:rPr>
              <a:t>F</a:t>
            </a:r>
            <a:r>
              <a:rPr lang="en-IN" sz="3600" b="1" dirty="0">
                <a:sym typeface="+mn-ea"/>
              </a:rPr>
              <a:t>in</a:t>
            </a:r>
            <a:r>
              <a:rPr lang="en-US" altLang="en-IN" sz="3600" b="1" dirty="0">
                <a:sym typeface="+mn-ea"/>
              </a:rPr>
              <a:t>s</a:t>
            </a:r>
            <a:endParaRPr lang="en-US" altLang="en-IN" sz="3600" b="1" dirty="0"/>
          </a:p>
          <a:p>
            <a:endParaRPr lang="en-IN" sz="3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986" y="1298087"/>
            <a:ext cx="6734393" cy="4261825"/>
          </a:xfrm>
          <a:prstGeom prst="rect">
            <a:avLst/>
          </a:prstGeom>
        </p:spPr>
      </p:pic>
      <p:graphicFrame>
        <p:nvGraphicFramePr>
          <p:cNvPr id="4" name="Table 3"/>
          <p:cNvGraphicFramePr>
            <a:graphicFrameLocks noGrp="1"/>
          </p:cNvGraphicFramePr>
          <p:nvPr/>
        </p:nvGraphicFramePr>
        <p:xfrm>
          <a:off x="7285071" y="1629520"/>
          <a:ext cx="4743939" cy="3598958"/>
        </p:xfrm>
        <a:graphic>
          <a:graphicData uri="http://schemas.openxmlformats.org/drawingml/2006/table">
            <a:tbl>
              <a:tblPr firstRow="1" bandRow="1">
                <a:tableStyleId>{21E4AEA4-8DFA-4A89-87EB-49C32662AFE0}</a:tableStyleId>
              </a:tblPr>
              <a:tblGrid>
                <a:gridCol w="686833">
                  <a:extLst>
                    <a:ext uri="{9D8B030D-6E8A-4147-A177-3AD203B41FA5}">
                      <a16:colId xmlns:a16="http://schemas.microsoft.com/office/drawing/2014/main" val="20000"/>
                    </a:ext>
                  </a:extLst>
                </a:gridCol>
                <a:gridCol w="2244186">
                  <a:extLst>
                    <a:ext uri="{9D8B030D-6E8A-4147-A177-3AD203B41FA5}">
                      <a16:colId xmlns:a16="http://schemas.microsoft.com/office/drawing/2014/main" val="20001"/>
                    </a:ext>
                  </a:extLst>
                </a:gridCol>
                <a:gridCol w="1812920">
                  <a:extLst>
                    <a:ext uri="{9D8B030D-6E8A-4147-A177-3AD203B41FA5}">
                      <a16:colId xmlns:a16="http://schemas.microsoft.com/office/drawing/2014/main" val="20002"/>
                    </a:ext>
                  </a:extLst>
                </a:gridCol>
              </a:tblGrid>
              <a:tr h="498762">
                <a:tc>
                  <a:txBody>
                    <a:bodyPr/>
                    <a:lstStyle/>
                    <a:p>
                      <a:r>
                        <a:rPr lang="en-IN" dirty="0"/>
                        <a:t>S. No</a:t>
                      </a:r>
                    </a:p>
                  </a:txBody>
                  <a:tcPr/>
                </a:tc>
                <a:tc>
                  <a:txBody>
                    <a:bodyPr/>
                    <a:lstStyle/>
                    <a:p>
                      <a:r>
                        <a:rPr lang="en-IN" dirty="0"/>
                        <a:t>         Properties</a:t>
                      </a:r>
                    </a:p>
                  </a:txBody>
                  <a:tcPr/>
                </a:tc>
                <a:tc>
                  <a:txBody>
                    <a:bodyPr/>
                    <a:lstStyle/>
                    <a:p>
                      <a:r>
                        <a:rPr lang="en-IN" dirty="0"/>
                        <a:t>  Dimensions</a:t>
                      </a:r>
                    </a:p>
                  </a:txBody>
                  <a:tcPr/>
                </a:tc>
                <a:extLst>
                  <a:ext uri="{0D108BD9-81ED-4DB2-BD59-A6C34878D82A}">
                    <a16:rowId xmlns:a16="http://schemas.microsoft.com/office/drawing/2014/main" val="10000"/>
                  </a:ext>
                </a:extLst>
              </a:tr>
              <a:tr h="311005">
                <a:tc>
                  <a:txBody>
                    <a:bodyPr/>
                    <a:lstStyle/>
                    <a:p>
                      <a:r>
                        <a:rPr lang="en-IN" dirty="0"/>
                        <a:t>1</a:t>
                      </a:r>
                    </a:p>
                  </a:txBody>
                  <a:tcPr/>
                </a:tc>
                <a:tc>
                  <a:txBody>
                    <a:bodyPr/>
                    <a:lstStyle/>
                    <a:p>
                      <a:r>
                        <a:rPr lang="en-IN" dirty="0"/>
                        <a:t>Dia of </a:t>
                      </a:r>
                      <a:r>
                        <a:rPr lang="en-US" altLang="en-IN" dirty="0"/>
                        <a:t>H</a:t>
                      </a:r>
                      <a:r>
                        <a:rPr lang="en-IN" dirty="0"/>
                        <a:t>ub</a:t>
                      </a:r>
                    </a:p>
                  </a:txBody>
                  <a:tcPr/>
                </a:tc>
                <a:tc>
                  <a:txBody>
                    <a:bodyPr/>
                    <a:lstStyle/>
                    <a:p>
                      <a:r>
                        <a:rPr lang="en-IN" dirty="0"/>
                        <a:t>30 mm</a:t>
                      </a:r>
                    </a:p>
                  </a:txBody>
                  <a:tcPr/>
                </a:tc>
                <a:extLst>
                  <a:ext uri="{0D108BD9-81ED-4DB2-BD59-A6C34878D82A}">
                    <a16:rowId xmlns:a16="http://schemas.microsoft.com/office/drawing/2014/main" val="10001"/>
                  </a:ext>
                </a:extLst>
              </a:tr>
              <a:tr h="311005">
                <a:tc>
                  <a:txBody>
                    <a:bodyPr/>
                    <a:lstStyle/>
                    <a:p>
                      <a:r>
                        <a:rPr lang="en-IN" dirty="0"/>
                        <a:t>2</a:t>
                      </a:r>
                    </a:p>
                  </a:txBody>
                  <a:tcPr/>
                </a:tc>
                <a:tc>
                  <a:txBody>
                    <a:bodyPr/>
                    <a:lstStyle/>
                    <a:p>
                      <a:r>
                        <a:rPr lang="en-IN" dirty="0"/>
                        <a:t>Dia of fins</a:t>
                      </a:r>
                    </a:p>
                  </a:txBody>
                  <a:tcPr/>
                </a:tc>
                <a:tc>
                  <a:txBody>
                    <a:bodyPr/>
                    <a:lstStyle/>
                    <a:p>
                      <a:r>
                        <a:rPr lang="en-IN" dirty="0"/>
                        <a:t>120 mm</a:t>
                      </a:r>
                    </a:p>
                  </a:txBody>
                  <a:tcPr/>
                </a:tc>
                <a:extLst>
                  <a:ext uri="{0D108BD9-81ED-4DB2-BD59-A6C34878D82A}">
                    <a16:rowId xmlns:a16="http://schemas.microsoft.com/office/drawing/2014/main" val="10002"/>
                  </a:ext>
                </a:extLst>
              </a:tr>
              <a:tr h="544258">
                <a:tc>
                  <a:txBody>
                    <a:bodyPr/>
                    <a:lstStyle/>
                    <a:p>
                      <a:r>
                        <a:rPr lang="en-IN" dirty="0"/>
                        <a:t>3</a:t>
                      </a:r>
                    </a:p>
                  </a:txBody>
                  <a:tcPr/>
                </a:tc>
                <a:tc>
                  <a:txBody>
                    <a:bodyPr/>
                    <a:lstStyle/>
                    <a:p>
                      <a:r>
                        <a:rPr lang="en-IN" dirty="0"/>
                        <a:t>Extrude of </a:t>
                      </a:r>
                      <a:r>
                        <a:rPr lang="en-US" altLang="en-IN" dirty="0"/>
                        <a:t>H</a:t>
                      </a:r>
                      <a:r>
                        <a:rPr lang="en-IN" dirty="0"/>
                        <a:t>ub &amp; fins</a:t>
                      </a:r>
                    </a:p>
                  </a:txBody>
                  <a:tcPr/>
                </a:tc>
                <a:tc>
                  <a:txBody>
                    <a:bodyPr/>
                    <a:lstStyle/>
                    <a:p>
                      <a:r>
                        <a:rPr lang="en-US" altLang="en-IN" dirty="0"/>
                        <a:t>40 mm</a:t>
                      </a:r>
                    </a:p>
                  </a:txBody>
                  <a:tcPr/>
                </a:tc>
                <a:extLst>
                  <a:ext uri="{0D108BD9-81ED-4DB2-BD59-A6C34878D82A}">
                    <a16:rowId xmlns:a16="http://schemas.microsoft.com/office/drawing/2014/main" val="10003"/>
                  </a:ext>
                </a:extLst>
              </a:tr>
              <a:tr h="777512">
                <a:tc>
                  <a:txBody>
                    <a:bodyPr/>
                    <a:lstStyle/>
                    <a:p>
                      <a:r>
                        <a:rPr lang="en-IN" dirty="0"/>
                        <a:t>4</a:t>
                      </a:r>
                    </a:p>
                  </a:txBody>
                  <a:tcPr/>
                </a:tc>
                <a:tc>
                  <a:txBody>
                    <a:bodyPr/>
                    <a:lstStyle/>
                    <a:p>
                      <a:r>
                        <a:rPr lang="en-IN" dirty="0"/>
                        <a:t>Filet of corners</a:t>
                      </a:r>
                    </a:p>
                  </a:txBody>
                  <a:tcPr/>
                </a:tc>
                <a:tc>
                  <a:txBody>
                    <a:bodyPr/>
                    <a:lstStyle/>
                    <a:p>
                      <a:r>
                        <a:rPr lang="en-IN" dirty="0"/>
                        <a:t>Upside-10 mm</a:t>
                      </a:r>
                    </a:p>
                    <a:p>
                      <a:r>
                        <a:rPr lang="en-IN" dirty="0"/>
                        <a:t>Bottom side-10mm</a:t>
                      </a:r>
                    </a:p>
                  </a:txBody>
                  <a:tcPr/>
                </a:tc>
                <a:extLst>
                  <a:ext uri="{0D108BD9-81ED-4DB2-BD59-A6C34878D82A}">
                    <a16:rowId xmlns:a16="http://schemas.microsoft.com/office/drawing/2014/main" val="10004"/>
                  </a:ext>
                </a:extLst>
              </a:tr>
              <a:tr h="311005">
                <a:tc>
                  <a:txBody>
                    <a:bodyPr/>
                    <a:lstStyle/>
                    <a:p>
                      <a:r>
                        <a:rPr lang="en-IN" dirty="0"/>
                        <a:t>5</a:t>
                      </a:r>
                    </a:p>
                  </a:txBody>
                  <a:tcPr/>
                </a:tc>
                <a:tc>
                  <a:txBody>
                    <a:bodyPr/>
                    <a:lstStyle/>
                    <a:p>
                      <a:r>
                        <a:rPr lang="en-IN" dirty="0"/>
                        <a:t>Material</a:t>
                      </a:r>
                    </a:p>
                  </a:txBody>
                  <a:tcPr/>
                </a:tc>
                <a:tc>
                  <a:txBody>
                    <a:bodyPr/>
                    <a:lstStyle/>
                    <a:p>
                      <a:r>
                        <a:rPr lang="en-IN" dirty="0"/>
                        <a:t>Aluminium</a:t>
                      </a:r>
                    </a:p>
                  </a:txBody>
                  <a:tcPr/>
                </a:tc>
                <a:extLst>
                  <a:ext uri="{0D108BD9-81ED-4DB2-BD59-A6C34878D82A}">
                    <a16:rowId xmlns:a16="http://schemas.microsoft.com/office/drawing/2014/main" val="10005"/>
                  </a:ext>
                </a:extLst>
              </a:tr>
              <a:tr h="544258">
                <a:tc>
                  <a:txBody>
                    <a:bodyPr/>
                    <a:lstStyle/>
                    <a:p>
                      <a:r>
                        <a:rPr lang="en-IN" dirty="0"/>
                        <a:t>6</a:t>
                      </a:r>
                    </a:p>
                  </a:txBody>
                  <a:tcPr/>
                </a:tc>
                <a:tc>
                  <a:txBody>
                    <a:bodyPr/>
                    <a:lstStyle/>
                    <a:p>
                      <a:r>
                        <a:rPr lang="en-IN" dirty="0"/>
                        <a:t>Thickness of propeller</a:t>
                      </a:r>
                    </a:p>
                  </a:txBody>
                  <a:tcPr/>
                </a:tc>
                <a:tc>
                  <a:txBody>
                    <a:bodyPr/>
                    <a:lstStyle/>
                    <a:p>
                      <a:r>
                        <a:rPr lang="en-IN" dirty="0"/>
                        <a:t>1 mm</a:t>
                      </a:r>
                    </a:p>
                  </a:txBody>
                  <a:tcPr/>
                </a:tc>
                <a:extLst>
                  <a:ext uri="{0D108BD9-81ED-4DB2-BD59-A6C34878D82A}">
                    <a16:rowId xmlns:a16="http://schemas.microsoft.com/office/drawing/2014/main" val="10006"/>
                  </a:ext>
                </a:extLst>
              </a:tr>
            </a:tbl>
          </a:graphicData>
        </a:graphic>
      </p:graphicFrame>
      <p:sp>
        <p:nvSpPr>
          <p:cNvPr id="5" name="TextBox 4"/>
          <p:cNvSpPr txBox="1"/>
          <p:nvPr/>
        </p:nvSpPr>
        <p:spPr>
          <a:xfrm>
            <a:off x="555625" y="340360"/>
            <a:ext cx="5043170" cy="746760"/>
          </a:xfrm>
          <a:prstGeom prst="rect">
            <a:avLst/>
          </a:prstGeom>
          <a:noFill/>
        </p:spPr>
        <p:txBody>
          <a:bodyPr wrap="square" rtlCol="0">
            <a:noAutofit/>
          </a:bodyPr>
          <a:lstStyle/>
          <a:p>
            <a:r>
              <a:rPr lang="en-US" altLang="en-IN" sz="3600" b="1" dirty="0">
                <a:sym typeface="+mn-ea"/>
              </a:rPr>
              <a:t>Propeller with 4 F</a:t>
            </a:r>
            <a:r>
              <a:rPr lang="en-IN" sz="3600" b="1" dirty="0">
                <a:sym typeface="+mn-ea"/>
              </a:rPr>
              <a:t>in</a:t>
            </a:r>
            <a:r>
              <a:rPr lang="en-US" altLang="en-IN" sz="3600" b="1" dirty="0">
                <a:sym typeface="+mn-ea"/>
              </a:rPr>
              <a:t>s</a:t>
            </a:r>
            <a:endParaRPr lang="en-US" altLang="en-IN" sz="3600" b="1" dirty="0"/>
          </a:p>
          <a:p>
            <a:endParaRPr lang="en-IN" sz="3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501783" y="2457921"/>
            <a:ext cx="7941945" cy="1506855"/>
          </a:xfrm>
          <a:prstGeom prst="rect">
            <a:avLst/>
          </a:prstGeom>
          <a:noFill/>
        </p:spPr>
        <p:txBody>
          <a:bodyPr wrap="square" rtlCol="0">
            <a:noAutofit/>
          </a:bodyPr>
          <a:lstStyle/>
          <a:p>
            <a:r>
              <a:rPr lang="en-US" sz="4000" b="1" dirty="0">
                <a:ln w="22225">
                  <a:solidFill>
                    <a:schemeClr val="accent2"/>
                  </a:solidFill>
                  <a:prstDash val="solid"/>
                </a:ln>
                <a:solidFill>
                  <a:schemeClr val="accent2">
                    <a:lumMod val="60000"/>
                    <a:lumOff val="40000"/>
                  </a:schemeClr>
                </a:solidFill>
                <a:effectLst>
                  <a:glow rad="63500">
                    <a:schemeClr val="accent2">
                      <a:satMod val="175000"/>
                      <a:alpha val="40000"/>
                    </a:schemeClr>
                  </a:glow>
                </a:effectLst>
              </a:rPr>
              <a:t>Simulation &amp; Analysis of Propeller by using Ansys Software 2024 R1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67080" y="421005"/>
            <a:ext cx="2345055" cy="668020"/>
          </a:xfrm>
          <a:prstGeom prst="rect">
            <a:avLst/>
          </a:prstGeom>
          <a:noFill/>
        </p:spPr>
        <p:txBody>
          <a:bodyPr wrap="square" rtlCol="0">
            <a:noAutofit/>
            <a:scene3d>
              <a:camera prst="orthographicFront"/>
              <a:lightRig rig="threePt" dir="t"/>
            </a:scene3d>
          </a:bodyPr>
          <a:lstStyle/>
          <a:p>
            <a:r>
              <a:rPr lang="en-US" sz="4400" dirty="0">
                <a:ln w="22225">
                  <a:solidFill>
                    <a:schemeClr val="accent2"/>
                  </a:solidFill>
                  <a:prstDash val="solid"/>
                </a:ln>
                <a:solidFill>
                  <a:schemeClr val="accent2">
                    <a:lumMod val="60000"/>
                    <a:lumOff val="40000"/>
                  </a:schemeClr>
                </a:solidFill>
                <a:effectLst/>
              </a:rPr>
              <a:t>Meshing:</a:t>
            </a:r>
          </a:p>
        </p:txBody>
      </p:sp>
      <p:pic>
        <p:nvPicPr>
          <p:cNvPr id="3" name="Picture 2" descr="Screenshot (439)"/>
          <p:cNvPicPr>
            <a:picLocks noChangeAspect="1"/>
          </p:cNvPicPr>
          <p:nvPr/>
        </p:nvPicPr>
        <p:blipFill>
          <a:blip r:embed="rId2"/>
          <a:stretch>
            <a:fillRect/>
          </a:stretch>
        </p:blipFill>
        <p:spPr>
          <a:xfrm>
            <a:off x="1265555" y="1327150"/>
            <a:ext cx="9170035" cy="4716145"/>
          </a:xfrm>
          <a:prstGeom prst="rect">
            <a:avLst/>
          </a:prstGeom>
        </p:spPr>
      </p:pic>
      <p:pic>
        <p:nvPicPr>
          <p:cNvPr id="4" name="Picture 3" descr="Screenshot (440)"/>
          <p:cNvPicPr>
            <a:picLocks noChangeAspect="1"/>
          </p:cNvPicPr>
          <p:nvPr/>
        </p:nvPicPr>
        <p:blipFill>
          <a:blip r:embed="rId3"/>
          <a:stretch>
            <a:fillRect/>
          </a:stretch>
        </p:blipFill>
        <p:spPr>
          <a:xfrm>
            <a:off x="1265555" y="1327150"/>
            <a:ext cx="9170035" cy="47161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775"/>
            <a:ext cx="10515600" cy="936625"/>
          </a:xfrm>
        </p:spPr>
        <p:txBody>
          <a:bodyPr/>
          <a:lstStyle/>
          <a:p>
            <a:pPr algn="ctr"/>
            <a:r>
              <a:rPr lang="en-US" b="1" dirty="0"/>
              <a:t> </a:t>
            </a:r>
            <a:r>
              <a:rPr lang="en-US" b="1" dirty="0">
                <a:ln w="0"/>
                <a:effectLst>
                  <a:outerShdw blurRad="38100" dist="19050" dir="2700000" algn="tl" rotWithShape="0">
                    <a:schemeClr val="dk1">
                      <a:alpha val="40000"/>
                    </a:schemeClr>
                  </a:outerShdw>
                </a:effectLst>
              </a:rPr>
              <a:t>CONTENTS:</a:t>
            </a:r>
            <a:endParaRPr lang="en-US" b="1" dirty="0"/>
          </a:p>
        </p:txBody>
      </p:sp>
      <p:sp>
        <p:nvSpPr>
          <p:cNvPr id="3" name="Content Placeholder 2"/>
          <p:cNvSpPr>
            <a:spLocks noGrp="1"/>
          </p:cNvSpPr>
          <p:nvPr>
            <p:ph idx="1"/>
          </p:nvPr>
        </p:nvSpPr>
        <p:spPr>
          <a:xfrm>
            <a:off x="1343025" y="942340"/>
            <a:ext cx="5892800" cy="5328285"/>
          </a:xfrm>
        </p:spPr>
        <p:txBody>
          <a:bodyPr>
            <a:noAutofit/>
          </a:bodyPr>
          <a:lstStyle/>
          <a:p>
            <a:r>
              <a:rPr lang="en-US" sz="1900" b="1" dirty="0"/>
              <a:t>ABSTRACT</a:t>
            </a:r>
          </a:p>
          <a:p>
            <a:r>
              <a:rPr lang="en-US" sz="1900" b="1" dirty="0"/>
              <a:t>INTRODUCTION TO CFD</a:t>
            </a:r>
          </a:p>
          <a:p>
            <a:r>
              <a:rPr lang="en-US" sz="1900" b="1" dirty="0"/>
              <a:t>LITERATURE SURVEY </a:t>
            </a:r>
          </a:p>
          <a:p>
            <a:r>
              <a:rPr lang="en-US" sz="1900" b="1" dirty="0"/>
              <a:t>CFD ON PROPELLER </a:t>
            </a:r>
          </a:p>
          <a:p>
            <a:r>
              <a:rPr lang="en-US" sz="1900" b="1" dirty="0"/>
              <a:t>MATERIAL</a:t>
            </a:r>
          </a:p>
          <a:p>
            <a:r>
              <a:rPr lang="en-US" sz="1900" b="1" dirty="0"/>
              <a:t>DESIGN</a:t>
            </a:r>
          </a:p>
          <a:p>
            <a:r>
              <a:rPr lang="en-US" sz="1900" b="1" dirty="0"/>
              <a:t>NEED FOR CFD </a:t>
            </a:r>
          </a:p>
          <a:p>
            <a:r>
              <a:rPr lang="en-US" sz="1900" b="1" dirty="0"/>
              <a:t>FUTURE SCOPR FOR CFD</a:t>
            </a:r>
          </a:p>
          <a:p>
            <a:r>
              <a:rPr lang="en-US" sz="1900" b="1" dirty="0"/>
              <a:t>ADVANTAGES OF CFD ANALYSIS</a:t>
            </a:r>
          </a:p>
          <a:p>
            <a:r>
              <a:rPr lang="en-US" sz="1900" b="1" dirty="0"/>
              <a:t>DIS-ADVANTAGES OF CFD ANALYSIS</a:t>
            </a:r>
          </a:p>
          <a:p>
            <a:r>
              <a:rPr lang="en-US" sz="1900" b="1" dirty="0"/>
              <a:t>APPLICATIONS </a:t>
            </a:r>
          </a:p>
          <a:p>
            <a:r>
              <a:rPr lang="en-US" sz="1900" b="1" dirty="0"/>
              <a:t>3D MODELS OF DIFFERENT TYPES OF PROPELLER</a:t>
            </a:r>
          </a:p>
          <a:p>
            <a:r>
              <a:rPr lang="en-US" sz="1900" b="1" dirty="0"/>
              <a:t>SIMULATIONS &amp; ANALYSIS</a:t>
            </a:r>
          </a:p>
          <a:p>
            <a:r>
              <a:rPr lang="en-US" sz="1900" b="1" dirty="0"/>
              <a:t>COMPARATIONS &amp; RESULTS</a:t>
            </a:r>
          </a:p>
          <a:p>
            <a:r>
              <a:rPr lang="en-US" sz="1900" b="1" dirty="0"/>
              <a:t>CONCLUSION</a:t>
            </a:r>
          </a:p>
          <a:p>
            <a:endParaRPr lang="en-US" sz="15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3448" y="1825625"/>
            <a:ext cx="3840352" cy="31262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439)"/>
          <p:cNvPicPr>
            <a:picLocks noGrp="1" noChangeAspect="1"/>
          </p:cNvPicPr>
          <p:nvPr>
            <p:ph idx="1"/>
          </p:nvPr>
        </p:nvPicPr>
        <p:blipFill>
          <a:blip r:embed="rId2"/>
          <a:stretch>
            <a:fillRect/>
          </a:stretch>
        </p:blipFill>
        <p:spPr>
          <a:xfrm>
            <a:off x="745490" y="424815"/>
            <a:ext cx="10225405" cy="57524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8185"/>
          </a:xfrm>
        </p:spPr>
        <p:txBody>
          <a:bodyPr>
            <a:noAutofit/>
            <a:scene3d>
              <a:camera prst="orthographicFront"/>
              <a:lightRig rig="threePt" dir="t"/>
            </a:scene3d>
          </a:bodyPr>
          <a:lstStyle/>
          <a:p>
            <a:r>
              <a:rPr lang="en-US" dirty="0">
                <a:ln w="22225">
                  <a:solidFill>
                    <a:schemeClr val="accent2"/>
                  </a:solidFill>
                  <a:prstDash val="solid"/>
                </a:ln>
                <a:solidFill>
                  <a:schemeClr val="accent2">
                    <a:lumMod val="60000"/>
                    <a:lumOff val="40000"/>
                  </a:schemeClr>
                </a:solidFill>
                <a:effectLst/>
              </a:rPr>
              <a:t>Analysis: 3 fins Propeller of Pressure</a:t>
            </a:r>
          </a:p>
        </p:txBody>
      </p:sp>
      <p:pic>
        <p:nvPicPr>
          <p:cNvPr id="4" name="Content Placeholder 3" descr="Screenshot (441)"/>
          <p:cNvPicPr>
            <a:picLocks noGrp="1" noChangeAspect="1"/>
          </p:cNvPicPr>
          <p:nvPr>
            <p:ph idx="1"/>
          </p:nvPr>
        </p:nvPicPr>
        <p:blipFill>
          <a:blip r:embed="rId2"/>
          <a:stretch>
            <a:fillRect/>
          </a:stretch>
        </p:blipFill>
        <p:spPr>
          <a:xfrm>
            <a:off x="1366520" y="1053465"/>
            <a:ext cx="9664065" cy="51238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42)"/>
          <p:cNvPicPr>
            <a:picLocks noGrp="1" noChangeAspect="1"/>
          </p:cNvPicPr>
          <p:nvPr>
            <p:ph idx="1"/>
          </p:nvPr>
        </p:nvPicPr>
        <p:blipFill>
          <a:blip r:embed="rId2"/>
          <a:stretch>
            <a:fillRect/>
          </a:stretch>
        </p:blipFill>
        <p:spPr>
          <a:xfrm>
            <a:off x="1310005" y="1329690"/>
            <a:ext cx="9622155" cy="4847590"/>
          </a:xfrm>
          <a:prstGeom prst="rect">
            <a:avLst/>
          </a:prstGeom>
        </p:spPr>
      </p:pic>
      <p:sp>
        <p:nvSpPr>
          <p:cNvPr id="5" name="Text Box 4"/>
          <p:cNvSpPr txBox="1"/>
          <p:nvPr/>
        </p:nvSpPr>
        <p:spPr>
          <a:xfrm>
            <a:off x="1310005" y="398780"/>
            <a:ext cx="8384540" cy="511810"/>
          </a:xfrm>
          <a:prstGeom prst="rect">
            <a:avLst/>
          </a:prstGeom>
          <a:noFill/>
        </p:spPr>
        <p:txBody>
          <a:bodyPr wrap="square" rtlCol="0">
            <a:noAutofit/>
            <a:scene3d>
              <a:camera prst="orthographicFront"/>
              <a:lightRig rig="threePt" dir="t"/>
            </a:scene3d>
          </a:bodyPr>
          <a:lstStyle/>
          <a:p>
            <a:r>
              <a:rPr lang="en-US" sz="4000" dirty="0">
                <a:ln w="22225">
                  <a:solidFill>
                    <a:schemeClr val="accent2"/>
                  </a:solidFill>
                  <a:prstDash val="solid"/>
                </a:ln>
                <a:solidFill>
                  <a:schemeClr val="accent2">
                    <a:lumMod val="60000"/>
                    <a:lumOff val="40000"/>
                  </a:schemeClr>
                </a:solidFill>
                <a:effectLst/>
              </a:rPr>
              <a:t>Velocity</a:t>
            </a:r>
            <a:r>
              <a:rPr lang="en-US" sz="2400" dirty="0">
                <a:ln w="22225">
                  <a:solidFill>
                    <a:schemeClr val="accent2"/>
                  </a:solidFill>
                  <a:prstDash val="solid"/>
                </a:ln>
                <a:solidFill>
                  <a:schemeClr val="accent2">
                    <a:lumMod val="60000"/>
                    <a:lumOff val="40000"/>
                  </a:schemeClr>
                </a:solidFill>
                <a:effectLst/>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059180" y="490855"/>
            <a:ext cx="8487410" cy="419735"/>
          </a:xfrm>
          <a:prstGeom prst="rect">
            <a:avLst/>
          </a:prstGeom>
          <a:noFill/>
        </p:spPr>
        <p:txBody>
          <a:bodyPr wrap="square" rtlCol="0">
            <a:noAutofit/>
            <a:scene3d>
              <a:camera prst="orthographicFront"/>
              <a:lightRig rig="threePt" dir="t"/>
            </a:scene3d>
          </a:bodyPr>
          <a:lstStyle/>
          <a:p>
            <a:r>
              <a:rPr lang="en-US" sz="4000" dirty="0">
                <a:ln w="22225">
                  <a:solidFill>
                    <a:schemeClr val="accent2"/>
                  </a:solidFill>
                  <a:prstDash val="solid"/>
                </a:ln>
                <a:solidFill>
                  <a:schemeClr val="accent2">
                    <a:lumMod val="60000"/>
                    <a:lumOff val="40000"/>
                  </a:schemeClr>
                </a:solidFill>
                <a:effectLst/>
              </a:rPr>
              <a:t>Analysis :4 Fins Propeller of Pressure</a:t>
            </a:r>
          </a:p>
        </p:txBody>
      </p:sp>
      <p:pic>
        <p:nvPicPr>
          <p:cNvPr id="5" name="Content Placeholder 4" descr="Screenshot (443)"/>
          <p:cNvPicPr>
            <a:picLocks noGrp="1" noChangeAspect="1"/>
          </p:cNvPicPr>
          <p:nvPr>
            <p:ph idx="1"/>
          </p:nvPr>
        </p:nvPicPr>
        <p:blipFill>
          <a:blip r:embed="rId2"/>
          <a:stretch>
            <a:fillRect/>
          </a:stretch>
        </p:blipFill>
        <p:spPr>
          <a:xfrm>
            <a:off x="1330960" y="1238885"/>
            <a:ext cx="9230995" cy="49383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8020"/>
          </a:xfrm>
        </p:spPr>
        <p:txBody>
          <a:bodyPr>
            <a:normAutofit fontScale="90000"/>
          </a:bodyPr>
          <a:lstStyle/>
          <a:p>
            <a:r>
              <a:rPr lang="en-US">
                <a:ln w="22225">
                  <a:solidFill>
                    <a:schemeClr val="accent2"/>
                  </a:solidFill>
                  <a:prstDash val="solid"/>
                </a:ln>
                <a:solidFill>
                  <a:schemeClr val="accent2">
                    <a:lumMod val="40000"/>
                    <a:lumOff val="60000"/>
                  </a:schemeClr>
                </a:solidFill>
                <a:effectLst/>
              </a:rPr>
              <a:t>Velocity :</a:t>
            </a:r>
          </a:p>
        </p:txBody>
      </p:sp>
      <p:pic>
        <p:nvPicPr>
          <p:cNvPr id="4" name="Content Placeholder 3" descr="Screenshot (444)"/>
          <p:cNvPicPr>
            <a:picLocks noGrp="1" noChangeAspect="1"/>
          </p:cNvPicPr>
          <p:nvPr>
            <p:ph idx="1"/>
          </p:nvPr>
        </p:nvPicPr>
        <p:blipFill>
          <a:blip r:embed="rId2"/>
          <a:stretch>
            <a:fillRect/>
          </a:stretch>
        </p:blipFill>
        <p:spPr>
          <a:xfrm>
            <a:off x="1267460" y="1033780"/>
            <a:ext cx="10086975"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3445"/>
          </a:xfrm>
        </p:spPr>
        <p:txBody>
          <a:bodyPr>
            <a:scene3d>
              <a:camera prst="orthographicFront"/>
              <a:lightRig rig="threePt" dir="t"/>
            </a:scene3d>
          </a:bodyPr>
          <a:lstStyle/>
          <a:p>
            <a:r>
              <a:rPr lang="en-US" dirty="0">
                <a:ln w="22225">
                  <a:solidFill>
                    <a:schemeClr val="accent2"/>
                  </a:solidFill>
                  <a:prstDash val="solid"/>
                </a:ln>
                <a:solidFill>
                  <a:schemeClr val="accent2">
                    <a:lumMod val="60000"/>
                    <a:lumOff val="40000"/>
                  </a:schemeClr>
                </a:solidFill>
                <a:effectLst/>
              </a:rPr>
              <a:t>Analysis:5 Fins of Propeller Pressure</a:t>
            </a:r>
            <a:r>
              <a:rPr lang="en-US" dirty="0">
                <a:ln w="22225">
                  <a:solidFill>
                    <a:schemeClr val="accent2"/>
                  </a:solidFill>
                  <a:prstDash val="solid"/>
                </a:ln>
                <a:solidFill>
                  <a:schemeClr val="accent2">
                    <a:lumMod val="40000"/>
                    <a:lumOff val="60000"/>
                  </a:schemeClr>
                </a:solidFill>
                <a:effectLst/>
              </a:rPr>
              <a:t>:</a:t>
            </a:r>
          </a:p>
        </p:txBody>
      </p:sp>
      <p:pic>
        <p:nvPicPr>
          <p:cNvPr id="4" name="Content Placeholder 3" descr="Screenshot (445)"/>
          <p:cNvPicPr>
            <a:picLocks noGrp="1" noChangeAspect="1"/>
          </p:cNvPicPr>
          <p:nvPr>
            <p:ph idx="1"/>
          </p:nvPr>
        </p:nvPicPr>
        <p:blipFill>
          <a:blip r:embed="rId2"/>
          <a:stretch>
            <a:fillRect/>
          </a:stretch>
        </p:blipFill>
        <p:spPr>
          <a:xfrm>
            <a:off x="982980" y="1258570"/>
            <a:ext cx="10080625" cy="49187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0250"/>
          </a:xfrm>
        </p:spPr>
        <p:txBody>
          <a:bodyPr>
            <a:normAutofit fontScale="90000"/>
          </a:bodyPr>
          <a:lstStyle/>
          <a:p>
            <a:r>
              <a:rPr lang="en-US">
                <a:ln w="22225">
                  <a:solidFill>
                    <a:schemeClr val="accent2"/>
                  </a:solidFill>
                  <a:prstDash val="solid"/>
                </a:ln>
                <a:solidFill>
                  <a:schemeClr val="accent2">
                    <a:lumMod val="40000"/>
                    <a:lumOff val="60000"/>
                  </a:schemeClr>
                </a:solidFill>
                <a:effectLst/>
              </a:rPr>
              <a:t>Velocity:</a:t>
            </a:r>
          </a:p>
        </p:txBody>
      </p:sp>
      <p:pic>
        <p:nvPicPr>
          <p:cNvPr id="4" name="Content Placeholder 3" descr="Screenshot (446)"/>
          <p:cNvPicPr>
            <a:picLocks noGrp="1" noChangeAspect="1"/>
          </p:cNvPicPr>
          <p:nvPr>
            <p:ph idx="1"/>
          </p:nvPr>
        </p:nvPicPr>
        <p:blipFill>
          <a:blip r:embed="rId2"/>
          <a:stretch>
            <a:fillRect/>
          </a:stretch>
        </p:blipFill>
        <p:spPr>
          <a:xfrm>
            <a:off x="1002665" y="1095375"/>
            <a:ext cx="9918065" cy="50819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975360"/>
          </a:xfrm>
        </p:spPr>
        <p:txBody>
          <a:bodyPr>
            <a:normAutofit/>
          </a:bodyPr>
          <a:lstStyle/>
          <a:p>
            <a:r>
              <a:rPr lang="en-US" dirty="0">
                <a:ln w="22225">
                  <a:solidFill>
                    <a:schemeClr val="accent2"/>
                  </a:solidFill>
                  <a:prstDash val="solid"/>
                </a:ln>
                <a:solidFill>
                  <a:schemeClr val="accent2">
                    <a:lumMod val="60000"/>
                    <a:lumOff val="40000"/>
                  </a:schemeClr>
                </a:solidFill>
                <a:effectLst/>
              </a:rPr>
              <a:t>Comparations :</a:t>
            </a:r>
          </a:p>
        </p:txBody>
      </p:sp>
      <p:sp>
        <p:nvSpPr>
          <p:cNvPr id="3" name="Content Placeholder 2"/>
          <p:cNvSpPr>
            <a:spLocks noGrp="1"/>
          </p:cNvSpPr>
          <p:nvPr>
            <p:ph idx="1"/>
          </p:nvPr>
        </p:nvSpPr>
        <p:spPr>
          <a:xfrm>
            <a:off x="838200" y="1187450"/>
            <a:ext cx="10515600" cy="4989830"/>
          </a:xfrm>
        </p:spPr>
        <p:txBody>
          <a:bodyPr>
            <a:normAutofit fontScale="80000"/>
          </a:bodyPr>
          <a:lstStyle/>
          <a:p>
            <a:pPr marL="0" indent="0">
              <a:lnSpc>
                <a:spcPct val="100000"/>
              </a:lnSpc>
              <a:buNone/>
            </a:pPr>
            <a:r>
              <a:rPr lang="en-US">
                <a:solidFill>
                  <a:schemeClr val="accent1"/>
                </a:solidFill>
                <a:effectLst>
                  <a:outerShdw blurRad="38100" dist="25400" dir="5400000" algn="ctr" rotWithShape="0">
                    <a:srgbClr val="6E747A">
                      <a:alpha val="43000"/>
                    </a:srgbClr>
                  </a:outerShdw>
                </a:effectLst>
              </a:rPr>
              <a:t>Pressure:</a:t>
            </a:r>
          </a:p>
          <a:p>
            <a:pPr marL="0" indent="0">
              <a:lnSpc>
                <a:spcPct val="100000"/>
              </a:lnSpc>
              <a:buNone/>
            </a:pPr>
            <a:r>
              <a:rPr lang="en-US">
                <a:solidFill>
                  <a:schemeClr val="tx1"/>
                </a:solidFill>
                <a:effectLst/>
              </a:rPr>
              <a:t>CFD simulations provide insights into the pressure distribution around propeller blades, crucial for assessing performance and efficiency. High-pressure regions typically occur near blade leading edges, while low-pressure zones form near trailing edges.</a:t>
            </a:r>
          </a:p>
          <a:p>
            <a:pPr marL="0" indent="0">
              <a:lnSpc>
                <a:spcPct val="130000"/>
              </a:lnSpc>
              <a:buNone/>
            </a:pPr>
            <a:r>
              <a:rPr lang="en-US">
                <a:solidFill>
                  <a:schemeClr val="tx1"/>
                </a:solidFill>
                <a:effectLst/>
              </a:rPr>
              <a:t>Impact on Performance: Understanding pressure distribution aids in optimizing propeller designs for enhanced efficiency and reduced cavitation risk. It helps identify areas of high pressure that may cause structural concerns or inefficiencies, guiding design modifications.Simulation Challenges: CFD analysis of propellers poses challenges due to complex flow phenomena, including boundary layer separation, vortex shedding, and blade-wake interactions. Proper turbulence modeling and grid resolution are essential for accurate pressure predictions.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n w="22225">
                  <a:solidFill>
                    <a:schemeClr val="accent2"/>
                  </a:solidFill>
                  <a:prstDash val="solid"/>
                </a:ln>
                <a:solidFill>
                  <a:schemeClr val="accent2">
                    <a:lumMod val="40000"/>
                    <a:lumOff val="60000"/>
                  </a:schemeClr>
                </a:solidFill>
                <a:effectLst/>
              </a:rPr>
              <a:t>Pressure Contour:(units-Pascal)</a:t>
            </a:r>
          </a:p>
        </p:txBody>
      </p:sp>
      <p:sp>
        <p:nvSpPr>
          <p:cNvPr id="6" name="Text Box 5"/>
          <p:cNvSpPr txBox="1"/>
          <p:nvPr/>
        </p:nvSpPr>
        <p:spPr>
          <a:xfrm>
            <a:off x="6574790" y="1743710"/>
            <a:ext cx="5071110" cy="4629785"/>
          </a:xfrm>
          <a:prstGeom prst="rect">
            <a:avLst/>
          </a:prstGeom>
          <a:noFill/>
        </p:spPr>
        <p:txBody>
          <a:bodyPr wrap="square" rtlCol="0">
            <a:noAutofit/>
          </a:bodyPr>
          <a:lstStyle/>
          <a:p>
            <a:endParaRPr lang="en-US"/>
          </a:p>
        </p:txBody>
      </p:sp>
      <p:graphicFrame>
        <p:nvGraphicFramePr>
          <p:cNvPr id="10" name="Content Placeholder 9"/>
          <p:cNvGraphicFramePr>
            <a:graphicFrameLocks noGrp="1"/>
          </p:cNvGraphicFramePr>
          <p:nvPr>
            <p:ph sz="half" idx="2"/>
          </p:nvPr>
        </p:nvGraphicFramePr>
        <p:xfrm>
          <a:off x="64643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ontent Placeholder 11"/>
          <p:cNvGraphicFramePr>
            <a:graphicFrameLocks noGrp="1"/>
          </p:cNvGraphicFramePr>
          <p:nvPr>
            <p:ph sz="half" idx="1"/>
          </p:nvPr>
        </p:nvGraphicFramePr>
        <p:xfrm>
          <a:off x="591820" y="1825625"/>
          <a:ext cx="5427980" cy="43516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835"/>
            <a:ext cx="10515600" cy="935990"/>
          </a:xfrm>
        </p:spPr>
        <p:txBody>
          <a:bodyPr/>
          <a:lstStyle/>
          <a:p>
            <a:r>
              <a:rPr lang="en-US" b="1" dirty="0">
                <a:ln w="22225">
                  <a:solidFill>
                    <a:schemeClr val="accent2"/>
                  </a:solidFill>
                  <a:prstDash val="solid"/>
                </a:ln>
                <a:solidFill>
                  <a:schemeClr val="accent2">
                    <a:lumMod val="60000"/>
                    <a:lumOff val="40000"/>
                  </a:schemeClr>
                </a:solidFill>
              </a:rPr>
              <a:t>Velocity Streamline</a:t>
            </a:r>
          </a:p>
        </p:txBody>
      </p:sp>
      <p:sp>
        <p:nvSpPr>
          <p:cNvPr id="3" name="Content Placeholder 2"/>
          <p:cNvSpPr>
            <a:spLocks noGrp="1"/>
          </p:cNvSpPr>
          <p:nvPr>
            <p:ph sz="half" idx="1"/>
          </p:nvPr>
        </p:nvSpPr>
        <p:spPr>
          <a:xfrm>
            <a:off x="838200" y="1527810"/>
            <a:ext cx="10376535" cy="4649470"/>
          </a:xfrm>
        </p:spPr>
        <p:txBody>
          <a:bodyPr>
            <a:normAutofit fontScale="90000" lnSpcReduction="10000"/>
          </a:bodyPr>
          <a:lstStyle/>
          <a:p>
            <a:pPr marL="0" indent="0" algn="just">
              <a:buNone/>
            </a:pPr>
            <a:r>
              <a:rPr lang="en-US"/>
              <a:t>Flow Visualization of Velocity streamlines in CFD simulations allow visualization of the flow patterns around propeller blades. They reveal how the fluid moves through and around the blades, indicating areas of acceleration, deceleration, and separation.</a:t>
            </a:r>
          </a:p>
          <a:p>
            <a:pPr marL="0" indent="0" algn="just">
              <a:buNone/>
            </a:pPr>
            <a:r>
              <a:rPr lang="en-US"/>
              <a:t>   Performance Assessment by analyzing velocity streamlines, engineers can assess the effectiveness of propeller designs in generating thrust and minimizing flow disturbances. Smooth, well-aligned streamlines indicate efficient propulsion, while irregularities suggest areas for improvement.</a:t>
            </a:r>
          </a:p>
          <a:p>
            <a:pPr marL="0" indent="0" algn="just">
              <a:buNone/>
            </a:pPr>
            <a:r>
              <a:rPr lang="en-US"/>
              <a:t>Optimization Opportunities is easy to understanding velocity streamlines facilitates propeller optimization by identifying regions of flow recirculation, separation, or excessive turbulence. Adjustments to blade geometry or pitch distribution can be made to improve flow alignment and enhance propeller performance.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4555"/>
          </a:xfrm>
        </p:spPr>
        <p:txBody>
          <a:bodyPr/>
          <a:lstStyle/>
          <a:p>
            <a:r>
              <a:rPr lang="en-US" dirty="0"/>
              <a:t>                                </a:t>
            </a:r>
            <a:r>
              <a:rPr lang="en-US" b="1" dirty="0"/>
              <a:t>ABSTRACT</a:t>
            </a:r>
          </a:p>
        </p:txBody>
      </p:sp>
      <p:sp>
        <p:nvSpPr>
          <p:cNvPr id="3" name="Content Placeholder 2"/>
          <p:cNvSpPr>
            <a:spLocks noGrp="1"/>
          </p:cNvSpPr>
          <p:nvPr>
            <p:ph idx="1"/>
          </p:nvPr>
        </p:nvSpPr>
        <p:spPr>
          <a:xfrm>
            <a:off x="838200" y="1249680"/>
            <a:ext cx="10515600" cy="4927600"/>
          </a:xfrm>
        </p:spPr>
        <p:txBody>
          <a:bodyPr>
            <a:noAutofit/>
          </a:bodyPr>
          <a:lstStyle/>
          <a:p>
            <a:pPr marL="0" indent="0">
              <a:lnSpc>
                <a:spcPct val="150000"/>
              </a:lnSpc>
              <a:buNone/>
            </a:pPr>
            <a:r>
              <a:rPr lang="en-US" sz="1700">
                <a:sym typeface="+mn-ea"/>
              </a:rPr>
              <a:t>This project aims to conduct a Computational Fluid Dynamics (CFD) analysis of a propeller using CATIA V5 and ANSYS software. The propeller under investigation is modeled and simulated to understand its aerodynamic performance characteristics, including thrust generation and efficiency. CATIA V5 is utilized for the initial design and 3D modeling of the propeller geometry, ensuring accuracy and precision in the representation of its features. ANSYS software is then employed to perform the CFD simulations, which involve solving the Navier-Stokes equations to predict fluid flow behavior around the propeller. Through this analysis, parameters such as thrust, torque, pressure distribution, and velocity profiles are evaluated to assess the propeller's performance under different operating conditions. The results obtained from the simulations are compared with experimental data or standard benchmarks to validate the accuracy and reliability of the computational model. This project contributes to a deeper understanding of propeller aerodynamics and provides insights into optimizing propeller designs for various applications, such as aerospace, marine propulsion, and industrial fans.</a:t>
            </a:r>
            <a:endParaRPr lang="en-US" sz="1700"/>
          </a:p>
          <a:p>
            <a:pPr marL="0" indent="0">
              <a:lnSpc>
                <a:spcPct val="150000"/>
              </a:lnSpc>
              <a:buNone/>
            </a:pPr>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7100"/>
            <a:ext cx="10515600" cy="801370"/>
          </a:xfrm>
        </p:spPr>
        <p:txBody>
          <a:bodyPr/>
          <a:lstStyle/>
          <a:p>
            <a:r>
              <a:rPr lang="en-US" dirty="0">
                <a:ln w="22225">
                  <a:solidFill>
                    <a:schemeClr val="accent2"/>
                  </a:solidFill>
                  <a:prstDash val="solid"/>
                </a:ln>
                <a:solidFill>
                  <a:schemeClr val="accent2">
                    <a:lumMod val="60000"/>
                    <a:lumOff val="40000"/>
                  </a:schemeClr>
                </a:solidFill>
                <a:effectLst/>
              </a:rPr>
              <a:t>Velocity Streamline:(units-</a:t>
            </a:r>
            <a:r>
              <a:rPr lang="en-US" dirty="0" err="1">
                <a:ln w="22225">
                  <a:solidFill>
                    <a:schemeClr val="accent2"/>
                  </a:solidFill>
                  <a:prstDash val="solid"/>
                </a:ln>
                <a:solidFill>
                  <a:schemeClr val="accent2">
                    <a:lumMod val="60000"/>
                    <a:lumOff val="40000"/>
                  </a:schemeClr>
                </a:solidFill>
                <a:effectLst/>
              </a:rPr>
              <a:t>ms</a:t>
            </a:r>
            <a:r>
              <a:rPr lang="en-US" dirty="0">
                <a:ln w="22225">
                  <a:solidFill>
                    <a:schemeClr val="accent2"/>
                  </a:solidFill>
                  <a:prstDash val="solid"/>
                </a:ln>
                <a:solidFill>
                  <a:schemeClr val="accent2">
                    <a:lumMod val="60000"/>
                    <a:lumOff val="40000"/>
                  </a:schemeClr>
                </a:solidFill>
                <a:effectLst/>
              </a:rPr>
              <a:t>^-1)</a:t>
            </a:r>
          </a:p>
        </p:txBody>
      </p:sp>
      <p:graphicFrame>
        <p:nvGraphicFramePr>
          <p:cNvPr id="9" name="Content Placeholder 8"/>
          <p:cNvGraphicFramePr>
            <a:graphicFrameLocks noGrp="1"/>
          </p:cNvGraphicFramePr>
          <p:nvPr>
            <p:ph sz="half" idx="1"/>
          </p:nvPr>
        </p:nvGraphicFramePr>
        <p:xfrm>
          <a:off x="838200" y="1774190"/>
          <a:ext cx="5181600" cy="44030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9"/>
          <p:cNvGraphicFramePr>
            <a:graphicFrameLocks noGrp="1"/>
          </p:cNvGraphicFramePr>
          <p:nvPr>
            <p:ph sz="half" idx="2"/>
          </p:nvPr>
        </p:nvGraphicFramePr>
        <p:xfrm>
          <a:off x="6172200" y="1774190"/>
          <a:ext cx="5181600" cy="440309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7155"/>
            <a:ext cx="10515600" cy="772795"/>
          </a:xfrm>
        </p:spPr>
        <p:txBody>
          <a:bodyPr/>
          <a:lstStyle/>
          <a:p>
            <a:r>
              <a:rPr lang="en-US" dirty="0">
                <a:ln w="22225">
                  <a:solidFill>
                    <a:schemeClr val="accent2"/>
                  </a:solidFill>
                  <a:prstDash val="solid"/>
                </a:ln>
                <a:solidFill>
                  <a:schemeClr val="accent2">
                    <a:lumMod val="60000"/>
                    <a:lumOff val="40000"/>
                  </a:schemeClr>
                </a:solidFill>
                <a:effectLst/>
              </a:rPr>
              <a:t>Conclusion:</a:t>
            </a:r>
          </a:p>
        </p:txBody>
      </p:sp>
      <p:sp>
        <p:nvSpPr>
          <p:cNvPr id="3" name="Content Placeholder 2"/>
          <p:cNvSpPr>
            <a:spLocks noGrp="1"/>
          </p:cNvSpPr>
          <p:nvPr>
            <p:ph sz="half" idx="1"/>
          </p:nvPr>
        </p:nvSpPr>
        <p:spPr>
          <a:xfrm>
            <a:off x="478155" y="869950"/>
            <a:ext cx="11395075" cy="5307330"/>
          </a:xfrm>
        </p:spPr>
        <p:txBody>
          <a:bodyPr>
            <a:normAutofit lnSpcReduction="10000"/>
          </a:bodyPr>
          <a:lstStyle/>
          <a:p>
            <a:pPr marL="0" indent="0" algn="just">
              <a:buNone/>
            </a:pPr>
            <a:r>
              <a:rPr lang="en-US" sz="2220" dirty="0"/>
              <a:t>The computational fluid dynamics (CFD) analysis comparing different types of propellers using CATIA and ANSYS software yielded valuable insights into their performance characteristics. </a:t>
            </a:r>
          </a:p>
          <a:p>
            <a:pPr marL="0" indent="0" algn="just">
              <a:buNone/>
            </a:pPr>
            <a:r>
              <a:rPr lang="en-US" sz="2220" dirty="0"/>
              <a:t>By systematically assessing thrust generation, efficiency, and flow patterns under specific operating conditions, we gained a comprehensive understanding of each propeller design's strengths and weaknesses. </a:t>
            </a:r>
          </a:p>
          <a:p>
            <a:pPr marL="0" indent="0" algn="just">
              <a:buNone/>
            </a:pPr>
            <a:r>
              <a:rPr lang="en-US" sz="2220" dirty="0"/>
              <a:t>Our methodology involved meticulous simulation setup, including computational meshing techniques and careful consideration of boundary conditions. The results revealed distinct performance profiles for each propeller, with variations in thrust generation(pressure), efficiency, and pressure distributions.. Validation against experimental data confirmed the accuracy of our simulations, further enhancing the credibility of our findings. Moving forward, our study suggests opportunities for optimizing propeller designs and refining simulation methodologies to better capture real-world performance. </a:t>
            </a:r>
          </a:p>
          <a:p>
            <a:pPr marL="0" indent="0" algn="just">
              <a:buNone/>
            </a:pPr>
            <a:r>
              <a:rPr lang="en-US" sz="2220" dirty="0"/>
              <a:t>The computational fluid dynamics (CFD) analysis conducted on the </a:t>
            </a:r>
            <a:r>
              <a:rPr lang="en-US" sz="2220" b="1" dirty="0"/>
              <a:t>Four-fins Aluminum Propeller </a:t>
            </a:r>
            <a:r>
              <a:rPr lang="en-US" sz="2220" dirty="0"/>
              <a:t>consistently yielded superior results across various performance metrics compared to alternative designs.</a:t>
            </a:r>
          </a:p>
          <a:p>
            <a:pPr marL="0" indent="0" algn="just">
              <a:buNone/>
            </a:pPr>
            <a:r>
              <a:rPr lang="en-US" sz="2220" dirty="0"/>
              <a:t>Overall, this research contributes valuable insights to the field of propeller design and highlights avenues for future exploration and improvement.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01C81F-DA9F-D9BB-5A81-81464A9BAE12}"/>
              </a:ext>
            </a:extLst>
          </p:cNvPr>
          <p:cNvSpPr txBox="1"/>
          <p:nvPr/>
        </p:nvSpPr>
        <p:spPr>
          <a:xfrm>
            <a:off x="3782506" y="2643374"/>
            <a:ext cx="6094428" cy="1107996"/>
          </a:xfrm>
          <a:prstGeom prst="rect">
            <a:avLst/>
          </a:prstGeom>
          <a:noFill/>
        </p:spPr>
        <p:txBody>
          <a:bodyPr wrap="square">
            <a:spAutoFit/>
          </a:bodyPr>
          <a:lstStyle/>
          <a:p>
            <a:r>
              <a:rPr lang="en-US" sz="6600" b="1" dirty="0">
                <a:ln w="22225">
                  <a:solidFill>
                    <a:schemeClr val="accent2"/>
                  </a:solidFill>
                  <a:prstDash val="solid"/>
                </a:ln>
                <a:solidFill>
                  <a:schemeClr val="accent2">
                    <a:lumMod val="60000"/>
                    <a:lumOff val="40000"/>
                  </a:schemeClr>
                </a:solidFill>
                <a:effectLst>
                  <a:reflection blurRad="6350" stA="55000" endA="300" endPos="45500" dir="5400000" sy="-100000" algn="bl" rotWithShape="0"/>
                </a:effectLst>
              </a:rPr>
              <a:t>Thank you.....</a:t>
            </a:r>
            <a:endParaRPr lang="en-IN" sz="6600" b="1" dirty="0">
              <a:ln w="22225">
                <a:solidFill>
                  <a:schemeClr val="accent2"/>
                </a:solidFill>
                <a:prstDash val="solid"/>
              </a:ln>
              <a:solidFill>
                <a:schemeClr val="accent2">
                  <a:lumMod val="60000"/>
                  <a:lumOff val="4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4215423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 INTRODUCTION TO CFD:</a:t>
            </a:r>
          </a:p>
        </p:txBody>
      </p:sp>
      <p:sp>
        <p:nvSpPr>
          <p:cNvPr id="3" name="Content Placeholder 2"/>
          <p:cNvSpPr>
            <a:spLocks noGrp="1"/>
          </p:cNvSpPr>
          <p:nvPr>
            <p:ph idx="1"/>
          </p:nvPr>
        </p:nvSpPr>
        <p:spPr>
          <a:xfrm>
            <a:off x="838200" y="1825625"/>
            <a:ext cx="7071360" cy="4351338"/>
          </a:xfrm>
        </p:spPr>
        <p:txBody>
          <a:bodyPr>
            <a:normAutofit/>
          </a:bodyPr>
          <a:lstStyle/>
          <a:p>
            <a:pPr marL="0" indent="0" algn="just">
              <a:buNone/>
            </a:pPr>
            <a:r>
              <a:rPr lang="en-US" sz="2000" dirty="0"/>
              <a:t>Computational Fluid Dynamics (CFD) is a branch of fluid mechanics that uses numerical methods to solve and analyze problems involving fluid flows. CFD is used to simulate the flow of air or liquid around objects, such as aircraft wings and car bodies, and to predict the effects of changes in the environment on these objects.</a:t>
            </a:r>
          </a:p>
          <a:p>
            <a:pPr marL="0" indent="0" algn="just">
              <a:buNone/>
            </a:pPr>
            <a:endParaRPr lang="en-US" sz="2000" dirty="0"/>
          </a:p>
          <a:p>
            <a:pPr marL="0" indent="0" algn="just">
              <a:buNone/>
            </a:pPr>
            <a:r>
              <a:rPr lang="en-US" sz="2000" dirty="0"/>
              <a:t>The main advantage of CFD is that it can provide detailed information about information about fluid flow behavior, such as velocity, pressure, temperature, and turbulence. This information can be used to optimize designs, improve safety, and reduce costs.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5903" y="1825625"/>
            <a:ext cx="3234881" cy="186537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5903" y="4421314"/>
            <a:ext cx="3234881" cy="175564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t>LITERATURE SURVEY:</a:t>
            </a:r>
          </a:p>
        </p:txBody>
      </p:sp>
      <p:sp>
        <p:nvSpPr>
          <p:cNvPr id="3" name="Content Placeholder 2"/>
          <p:cNvSpPr>
            <a:spLocks noGrp="1"/>
          </p:cNvSpPr>
          <p:nvPr>
            <p:ph idx="1"/>
          </p:nvPr>
        </p:nvSpPr>
        <p:spPr/>
        <p:txBody>
          <a:bodyPr>
            <a:normAutofit/>
          </a:bodyPr>
          <a:lstStyle/>
          <a:p>
            <a:pPr algn="just"/>
            <a:r>
              <a:rPr lang="en-US" sz="1800" dirty="0"/>
              <a:t>[1] Salvatore, F., Testa, C., </a:t>
            </a:r>
            <a:r>
              <a:rPr lang="en-US" sz="1800" dirty="0" err="1"/>
              <a:t>Ianniello</a:t>
            </a:r>
            <a:r>
              <a:rPr lang="en-US" sz="1800" dirty="0"/>
              <a:t>, S. and Pereira, F. 2006. Theoretical modeling of unsteady cavitation and induced noise, INSEAN, Italian Ship Model Basin, Rome, Italy, Sixth International Symposium on Cavitation, CAV2006, </a:t>
            </a:r>
            <a:r>
              <a:rPr lang="en-US" sz="1800" dirty="0" err="1"/>
              <a:t>Wageningen</a:t>
            </a:r>
            <a:r>
              <a:rPr lang="en-US" sz="1800" dirty="0"/>
              <a:t>, The Netherlands.</a:t>
            </a:r>
          </a:p>
          <a:p>
            <a:pPr algn="just"/>
            <a:r>
              <a:rPr lang="en-US" sz="1800" dirty="0"/>
              <a:t>[2] Chang, B.1998. Application of CFD to P4119 propeller, 22nd ITTC Propeller RANS/Panel Method Workshop, France.</a:t>
            </a:r>
          </a:p>
          <a:p>
            <a:pPr algn="just"/>
            <a:r>
              <a:rPr lang="en-US" sz="1800" dirty="0"/>
              <a:t>[3] Sanchez-</a:t>
            </a:r>
            <a:r>
              <a:rPr lang="en-US" sz="1800" dirty="0" err="1"/>
              <a:t>Caja</a:t>
            </a:r>
            <a:r>
              <a:rPr lang="en-US" sz="1800" dirty="0"/>
              <a:t>, A. 1998. P4119 RANS calculations at VTT, 22nd ITTC Propeller RANS/Panel Method Workshop, France.</a:t>
            </a:r>
          </a:p>
          <a:p>
            <a:pPr algn="just"/>
            <a:r>
              <a:rPr lang="en-US" sz="1800" dirty="0"/>
              <a:t> [4] </a:t>
            </a:r>
            <a:r>
              <a:rPr lang="en-US" sz="1800" dirty="0" err="1"/>
              <a:t>Bernad</a:t>
            </a:r>
            <a:r>
              <a:rPr lang="en-US" sz="1800" dirty="0"/>
              <a:t>, S. 2006. Numerical analysis of the </a:t>
            </a:r>
            <a:r>
              <a:rPr lang="en-US" sz="1800" dirty="0" err="1"/>
              <a:t>cavitating</a:t>
            </a:r>
            <a:r>
              <a:rPr lang="en-US" sz="1800" dirty="0"/>
              <a:t> flows, Center of Advanced Research in Engineering Sciences, Romania Academy, Timisoara Branch, Romania. </a:t>
            </a:r>
          </a:p>
          <a:p>
            <a:pPr algn="just"/>
            <a:r>
              <a:rPr lang="en-US" sz="1800" dirty="0"/>
              <a:t>[5] </a:t>
            </a:r>
            <a:r>
              <a:rPr lang="en-US" sz="1800" dirty="0" err="1"/>
              <a:t>Senocak</a:t>
            </a:r>
            <a:r>
              <a:rPr lang="en-US" sz="1800" dirty="0"/>
              <a:t>, I. and </a:t>
            </a:r>
            <a:r>
              <a:rPr lang="en-US" sz="1800" dirty="0" err="1"/>
              <a:t>Shyy</a:t>
            </a:r>
            <a:r>
              <a:rPr lang="en-US" sz="1800" dirty="0"/>
              <a:t>, W. 2001. Numerical simulation of turbulent flows with sheet cavitation, Department of Aerospace Engineering, Mechanics and Engineering Science, University of Florida, Florida.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t>CFD ANALYSIS OF PROPELLER:</a:t>
            </a:r>
          </a:p>
        </p:txBody>
      </p:sp>
      <p:sp>
        <p:nvSpPr>
          <p:cNvPr id="3" name="Content Placeholder 2"/>
          <p:cNvSpPr>
            <a:spLocks noGrp="1"/>
          </p:cNvSpPr>
          <p:nvPr>
            <p:ph idx="1"/>
          </p:nvPr>
        </p:nvSpPr>
        <p:spPr>
          <a:xfrm>
            <a:off x="838200" y="1690688"/>
            <a:ext cx="6597073" cy="4362640"/>
          </a:xfrm>
        </p:spPr>
        <p:txBody>
          <a:bodyPr>
            <a:normAutofit/>
          </a:bodyPr>
          <a:lstStyle/>
          <a:p>
            <a:pPr marL="0" indent="0" algn="just">
              <a:buNone/>
            </a:pPr>
            <a:r>
              <a:rPr lang="en-US" sz="2000" dirty="0"/>
              <a:t>CFD can also be used to study the interactions between a propeller and its surrounding environment , such as the effect of nearby objects on the propeller’s performance. It can also be used to identify areas of potential improvement in propeller design, such as reducing noise or increasing efficiency.</a:t>
            </a:r>
          </a:p>
          <a:p>
            <a:pPr marL="0" indent="0" algn="just">
              <a:buNone/>
            </a:pPr>
            <a:endParaRPr lang="en-US" sz="2000" dirty="0"/>
          </a:p>
          <a:p>
            <a:pPr marL="0" indent="0" algn="just">
              <a:buNone/>
            </a:pPr>
            <a:r>
              <a:rPr lang="en-US" sz="2000" dirty="0"/>
              <a:t>CFD can provide valuable insight into the performance of a propeller. By simulating the air flow around a propeller, CFD can provide important information about the propeller’s efficiency, aerodynamic performance, and noise levels.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072" y="1690688"/>
            <a:ext cx="3238728" cy="436264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MATERIAL:</a:t>
            </a:r>
          </a:p>
        </p:txBody>
      </p:sp>
      <p:sp>
        <p:nvSpPr>
          <p:cNvPr id="3" name="Content Placeholder 2"/>
          <p:cNvSpPr>
            <a:spLocks noGrp="1"/>
          </p:cNvSpPr>
          <p:nvPr>
            <p:ph idx="1"/>
          </p:nvPr>
        </p:nvSpPr>
        <p:spPr>
          <a:xfrm>
            <a:off x="838200" y="1825625"/>
            <a:ext cx="6806184" cy="4236847"/>
          </a:xfrm>
        </p:spPr>
        <p:txBody>
          <a:bodyPr>
            <a:normAutofit/>
          </a:bodyPr>
          <a:lstStyle/>
          <a:p>
            <a:pPr marL="0" indent="0" algn="just">
              <a:buNone/>
            </a:pPr>
            <a:r>
              <a:rPr lang="en-US" sz="1800" dirty="0"/>
              <a:t>The materials from which propellers are made today can broadly be classed as members of the bronzes or stainless steels. The once popular of cast iron has now virtually disappeared, even for the production of spare propellers, in favor of materials with better mechanical and cavitation resistant properties. </a:t>
            </a:r>
          </a:p>
          <a:p>
            <a:pPr marL="0" indent="0" algn="just">
              <a:buNone/>
            </a:pPr>
            <a:r>
              <a:rPr lang="en-US" sz="1800" dirty="0"/>
              <a:t>The propeller in this project is made from </a:t>
            </a:r>
            <a:r>
              <a:rPr lang="en-US" sz="1800" dirty="0" err="1"/>
              <a:t>aluminium</a:t>
            </a:r>
            <a:r>
              <a:rPr lang="en-US" sz="1800" dirty="0"/>
              <a:t> alloy. However, the most desirable set of properties which it should posses as follows:</a:t>
            </a:r>
          </a:p>
          <a:p>
            <a:pPr marL="0" indent="0" algn="just">
              <a:buNone/>
            </a:pPr>
            <a:r>
              <a:rPr lang="en-US" sz="1800" dirty="0"/>
              <a:t> (</a:t>
            </a:r>
            <a:r>
              <a:rPr lang="en-US" sz="1800" dirty="0" err="1"/>
              <a:t>i</a:t>
            </a:r>
            <a:r>
              <a:rPr lang="en-US" sz="1800" dirty="0"/>
              <a:t>)High corrosion fatigue resistance in water </a:t>
            </a:r>
          </a:p>
          <a:p>
            <a:pPr marL="0" indent="0" algn="just">
              <a:buNone/>
            </a:pPr>
            <a:r>
              <a:rPr lang="en-US" sz="1800" dirty="0"/>
              <a:t>(ii)High resistance to cavitation erosion </a:t>
            </a:r>
          </a:p>
          <a:p>
            <a:pPr marL="0" indent="0" algn="just">
              <a:buNone/>
            </a:pPr>
            <a:r>
              <a:rPr lang="en-US" sz="1800" dirty="0"/>
              <a:t>(iii)Good resistance to general corrosion </a:t>
            </a:r>
          </a:p>
          <a:p>
            <a:pPr marL="0" indent="0" algn="just">
              <a:buNone/>
            </a:pPr>
            <a:r>
              <a:rPr lang="en-US" sz="1800" dirty="0"/>
              <a:t>(iv)High strength to weight ratio </a:t>
            </a:r>
          </a:p>
          <a:p>
            <a:pPr marL="0" indent="0" algn="just">
              <a:buNone/>
            </a:pPr>
            <a:r>
              <a:rPr lang="en-US" sz="1800" dirty="0"/>
              <a:t>(v)Good casting characteristics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5603" y="2118233"/>
            <a:ext cx="3805293" cy="26732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DESIGN: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4" y="1755648"/>
            <a:ext cx="6063488" cy="341071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3815" y="1723168"/>
            <a:ext cx="4269540" cy="347567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2458" y="5312663"/>
            <a:ext cx="2679677" cy="141007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3490" y="5312663"/>
            <a:ext cx="3017269" cy="14813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NEED FOR CFD ANALYSIS:</a:t>
            </a:r>
          </a:p>
        </p:txBody>
      </p:sp>
      <p:sp>
        <p:nvSpPr>
          <p:cNvPr id="3" name="Content Placeholder 2"/>
          <p:cNvSpPr>
            <a:spLocks noGrp="1"/>
          </p:cNvSpPr>
          <p:nvPr>
            <p:ph idx="1"/>
          </p:nvPr>
        </p:nvSpPr>
        <p:spPr>
          <a:xfrm>
            <a:off x="1106054" y="2319338"/>
            <a:ext cx="5932055" cy="4351338"/>
          </a:xfrm>
        </p:spPr>
        <p:txBody>
          <a:bodyPr>
            <a:normAutofit/>
          </a:bodyPr>
          <a:lstStyle/>
          <a:p>
            <a:pPr marL="0" indent="0" algn="just">
              <a:buNone/>
            </a:pPr>
            <a:r>
              <a:rPr lang="en-US" sz="2400" dirty="0"/>
              <a:t>The automotive industry makes use of CFD for many applications, with the most important being vehicle aerodynamics. CFD analysis is used to predict drag, downforce, and stability against cornering/crosswind flow. Other automotive applications include engine combustion and thermal performance, ventilation, exhaust fumes, and more.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4581" y="2429741"/>
            <a:ext cx="4202545" cy="286006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1783</Words>
  <Application>Microsoft Office PowerPoint</Application>
  <PresentationFormat>Widescreen</PresentationFormat>
  <Paragraphs>191</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Bahnschrift</vt:lpstr>
      <vt:lpstr>Calibri</vt:lpstr>
      <vt:lpstr>Calibri Light</vt:lpstr>
      <vt:lpstr>Times New Roman</vt:lpstr>
      <vt:lpstr>Office Theme</vt:lpstr>
      <vt:lpstr>Computational Fluid Dynamics(CFD) Of a Propeller</vt:lpstr>
      <vt:lpstr> CONTENTS:</vt:lpstr>
      <vt:lpstr>                                ABSTRACT</vt:lpstr>
      <vt:lpstr> INTRODUCTION TO CFD:</vt:lpstr>
      <vt:lpstr>                       LITERATURE SURVEY:</vt:lpstr>
      <vt:lpstr>             CFD ANALYSIS OF PROPELLER:</vt:lpstr>
      <vt:lpstr>                               MATERIAL:</vt:lpstr>
      <vt:lpstr>                                   DESIGN:</vt:lpstr>
      <vt:lpstr>NEED FOR CFD ANALYSIS:</vt:lpstr>
      <vt:lpstr>FUTURE SCOPE FOR CFD ANALYSIS:</vt:lpstr>
      <vt:lpstr>    ADVANTAGES OF CFD ANALYSIS:</vt:lpstr>
      <vt:lpstr>DIS-ADVANTAGES OF CFD ANALYSIS: </vt:lpstr>
      <vt:lpstr>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3 fins Propeller of Pressure</vt:lpstr>
      <vt:lpstr>PowerPoint Presentation</vt:lpstr>
      <vt:lpstr>PowerPoint Presentation</vt:lpstr>
      <vt:lpstr>Velocity :</vt:lpstr>
      <vt:lpstr>Analysis:5 Fins of Propeller Pressure:</vt:lpstr>
      <vt:lpstr>Velocity:</vt:lpstr>
      <vt:lpstr>Comparations :</vt:lpstr>
      <vt:lpstr>Pressure Contour:(units-Pascal)</vt:lpstr>
      <vt:lpstr>Velocity Streamline</vt:lpstr>
      <vt:lpstr>Velocity Streamline:(units-ms^-1)</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Fluid Dynamics(CFD) OF A PROPELLER</dc:title>
  <dc:creator>Microsoft account</dc:creator>
  <cp:lastModifiedBy>Swetha Sri</cp:lastModifiedBy>
  <cp:revision>34</cp:revision>
  <dcterms:created xsi:type="dcterms:W3CDTF">2023-02-27T11:32:00Z</dcterms:created>
  <dcterms:modified xsi:type="dcterms:W3CDTF">2024-04-09T14:41:09Z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EC566A17F4FC4C1A929371F5F76D18A6_13</vt:lpwstr>
  </property>
  <property fmtid="{D5CDD505-2E9C-101B-9397-08002B2CF9AE}" pid="3" name="KSOProductBuildVer">
    <vt:lpwstr>1033-12.2.0.13472</vt:lpwstr>
  </property>
</Properties>
</file>